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969" r:id="rId2"/>
    <p:sldMasterId id="2147483981" r:id="rId3"/>
    <p:sldMasterId id="2147484113" r:id="rId4"/>
    <p:sldMasterId id="2147484149" r:id="rId5"/>
  </p:sldMasterIdLst>
  <p:notesMasterIdLst>
    <p:notesMasterId r:id="rId37"/>
  </p:notesMasterIdLst>
  <p:sldIdLst>
    <p:sldId id="256" r:id="rId6"/>
    <p:sldId id="277" r:id="rId7"/>
    <p:sldId id="294" r:id="rId8"/>
    <p:sldId id="299" r:id="rId9"/>
    <p:sldId id="310" r:id="rId10"/>
    <p:sldId id="312" r:id="rId11"/>
    <p:sldId id="314" r:id="rId12"/>
    <p:sldId id="283" r:id="rId13"/>
    <p:sldId id="289" r:id="rId14"/>
    <p:sldId id="295" r:id="rId15"/>
    <p:sldId id="311" r:id="rId16"/>
    <p:sldId id="315" r:id="rId17"/>
    <p:sldId id="259" r:id="rId18"/>
    <p:sldId id="316" r:id="rId19"/>
    <p:sldId id="317" r:id="rId20"/>
    <p:sldId id="318" r:id="rId21"/>
    <p:sldId id="321" r:id="rId22"/>
    <p:sldId id="341" r:id="rId23"/>
    <p:sldId id="328" r:id="rId24"/>
    <p:sldId id="343" r:id="rId25"/>
    <p:sldId id="322" r:id="rId26"/>
    <p:sldId id="324" r:id="rId27"/>
    <p:sldId id="258" r:id="rId28"/>
    <p:sldId id="323" r:id="rId29"/>
    <p:sldId id="260" r:id="rId30"/>
    <p:sldId id="306" r:id="rId31"/>
    <p:sldId id="264" r:id="rId32"/>
    <p:sldId id="309" r:id="rId33"/>
    <p:sldId id="340" r:id="rId34"/>
    <p:sldId id="268" r:id="rId35"/>
    <p:sldId id="30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1" autoAdjust="0"/>
    <p:restoredTop sz="94660"/>
  </p:normalViewPr>
  <p:slideViewPr>
    <p:cSldViewPr>
      <p:cViewPr varScale="1">
        <p:scale>
          <a:sx n="70" d="100"/>
          <a:sy n="70" d="100"/>
        </p:scale>
        <p:origin x="145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Not%20me%20work:L:Leigh:Leigh%20gains%20w-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762245932996599"/>
          <c:y val="0.1"/>
          <c:w val="0.80709357001752902"/>
          <c:h val="0.7783794424345610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Sheet1!$K$1</c:f>
              <c:strCache>
                <c:ptCount val="1"/>
                <c:pt idx="0">
                  <c:v>Literacy</c:v>
                </c:pt>
              </c:strCache>
            </c:strRef>
          </c:tx>
          <c:xVal>
            <c:numRef>
              <c:f>Sheet1!$J$2:$J$7</c:f>
              <c:numCache>
                <c:formatCode>General</c:formatCode>
                <c:ptCount val="6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</c:numCache>
            </c:numRef>
          </c:xVal>
          <c:yVal>
            <c:numRef>
              <c:f>Sheet1!$K$2:$K$7</c:f>
              <c:numCache>
                <c:formatCode>General</c:formatCode>
                <c:ptCount val="6"/>
                <c:pt idx="0">
                  <c:v>-0.21052631578947401</c:v>
                </c:pt>
                <c:pt idx="1">
                  <c:v>0</c:v>
                </c:pt>
                <c:pt idx="2">
                  <c:v>2.1052631578947399E-2</c:v>
                </c:pt>
                <c:pt idx="3">
                  <c:v>0.105263157894737</c:v>
                </c:pt>
                <c:pt idx="4">
                  <c:v>0.27368421052631597</c:v>
                </c:pt>
                <c:pt idx="5">
                  <c:v>0.37894736842105298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Sheet1!$L$1</c:f>
              <c:strCache>
                <c:ptCount val="1"/>
                <c:pt idx="0">
                  <c:v>Numeracy</c:v>
                </c:pt>
              </c:strCache>
            </c:strRef>
          </c:tx>
          <c:xVal>
            <c:numRef>
              <c:f>Sheet1!$J$2:$J$7</c:f>
              <c:numCache>
                <c:formatCode>General</c:formatCode>
                <c:ptCount val="6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</c:numCache>
            </c:numRef>
          </c:xVal>
          <c:yVal>
            <c:numRef>
              <c:f>Sheet1!$L$2:$L$7</c:f>
              <c:numCache>
                <c:formatCode>General</c:formatCode>
                <c:ptCount val="6"/>
                <c:pt idx="0">
                  <c:v>-0.32500000000000001</c:v>
                </c:pt>
                <c:pt idx="1">
                  <c:v>-0.125</c:v>
                </c:pt>
                <c:pt idx="2">
                  <c:v>-2.5000000000000001E-2</c:v>
                </c:pt>
                <c:pt idx="3">
                  <c:v>2.5000000000000001E-2</c:v>
                </c:pt>
                <c:pt idx="4">
                  <c:v>7.4999999999999997E-2</c:v>
                </c:pt>
                <c:pt idx="5">
                  <c:v>7.4999999999999997E-2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5277784"/>
        <c:axId val="284822976"/>
      </c:scatterChart>
      <c:valAx>
        <c:axId val="285277784"/>
        <c:scaling>
          <c:orientation val="minMax"/>
          <c:max val="25"/>
        </c:scaling>
        <c:delete val="0"/>
        <c:axPos val="b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+mn-lt"/>
                    <a:ea typeface="Verdana"/>
                    <a:cs typeface="Verdana"/>
                  </a:defRPr>
                </a:pPr>
                <a:r>
                  <a:rPr lang="en-US" sz="1800">
                    <a:latin typeface="+mn-lt"/>
                  </a:rPr>
                  <a:t>Years in service</a:t>
                </a:r>
              </a:p>
            </c:rich>
          </c:tx>
          <c:layout>
            <c:manualLayout>
              <c:xMode val="edge"/>
              <c:yMode val="edge"/>
              <c:x val="0.37762261938729602"/>
              <c:y val="0.9081093065209390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+mn-lt"/>
                <a:ea typeface="Verdana"/>
                <a:cs typeface="Verdana"/>
              </a:defRPr>
            </a:pPr>
            <a:endParaRPr lang="en-US"/>
          </a:p>
        </c:txPr>
        <c:crossAx val="284822976"/>
        <c:crosses val="autoZero"/>
        <c:crossBetween val="midCat"/>
      </c:valAx>
      <c:valAx>
        <c:axId val="28482297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+mn-lt"/>
                    <a:ea typeface="Verdana"/>
                    <a:cs typeface="Verdana"/>
                  </a:defRPr>
                </a:pPr>
                <a:r>
                  <a:rPr lang="en-US" sz="1800">
                    <a:latin typeface="+mn-lt"/>
                  </a:rPr>
                  <a:t>Extra months per year of learning</a:t>
                </a:r>
              </a:p>
            </c:rich>
          </c:tx>
          <c:layout>
            <c:manualLayout>
              <c:xMode val="edge"/>
              <c:yMode val="edge"/>
              <c:x val="1.03597562672157E-2"/>
              <c:y val="0.1486488614598850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+mn-lt"/>
                <a:ea typeface="Verdana"/>
                <a:cs typeface="Verdana"/>
              </a:defRPr>
            </a:pPr>
            <a:endParaRPr lang="en-US"/>
          </a:p>
        </c:txPr>
        <c:crossAx val="285277784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279666119473582"/>
          <c:y val="0.240540540540541"/>
          <c:w val="0.38162544169611301"/>
          <c:h val="8.0392849542455805E-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800" b="0" i="0" u="none" strike="noStrike" baseline="0">
              <a:solidFill>
                <a:srgbClr val="000000"/>
              </a:solidFill>
              <a:latin typeface="+mn-lt"/>
              <a:ea typeface="Verdana"/>
              <a:cs typeface="Verdana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85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8B0D9-E3B8-4A37-A260-70D1DF85316E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2364F-4723-4FF0-81BE-05CD370F9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977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868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92225" y="798513"/>
            <a:ext cx="4275138" cy="3206750"/>
          </a:xfrm>
          <a:solidFill>
            <a:srgbClr val="FFFFFF"/>
          </a:solidFill>
          <a:ln/>
        </p:spPr>
      </p:sp>
      <p:sp>
        <p:nvSpPr>
          <p:cNvPr id="4198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74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2364F-4723-4FF0-81BE-05CD370F9C7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625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146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82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149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608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187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649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57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620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005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868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527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500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067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2342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3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3577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612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327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54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934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112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1689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865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9619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4214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5762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7856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2751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0912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6362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464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4798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5915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4329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9676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4460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6665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732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4022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5168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7221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88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1777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323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8113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0704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179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908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7642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1351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8528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1763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231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2991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1738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5873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378B11A-BB67-4185-A82B-3CC3EA4435F6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4409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0453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2992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8864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38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329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734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441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378B11A-BB67-4185-A82B-3CC3EA4435F6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6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378B11A-BB67-4185-A82B-3CC3EA4435F6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119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378B11A-BB67-4185-A82B-3CC3EA4435F6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69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378B11A-BB67-4185-A82B-3CC3EA4435F6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929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6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  <p:sldLayoutId id="2147484123" r:id="rId10"/>
    <p:sldLayoutId id="214748412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378B11A-BB67-4185-A82B-3CC3EA4435F6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926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  <p:sldLayoutId id="214748416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3212976"/>
            <a:ext cx="7543800" cy="2016224"/>
          </a:xfrm>
        </p:spPr>
        <p:txBody>
          <a:bodyPr>
            <a:noAutofit/>
          </a:bodyPr>
          <a:lstStyle/>
          <a:p>
            <a:r>
              <a:rPr lang="en-GB" sz="7000" dirty="0" smtClean="0"/>
              <a:t>Teacher </a:t>
            </a:r>
            <a:r>
              <a:rPr lang="en-GB" sz="7000" dirty="0"/>
              <a:t>L</a:t>
            </a:r>
            <a:r>
              <a:rPr lang="en-GB" sz="7000" dirty="0" smtClean="0"/>
              <a:t>earning Communities - developing expertise through purposeful practice</a:t>
            </a:r>
            <a:r>
              <a:rPr lang="en-GB" sz="7000" dirty="0" smtClean="0">
                <a:latin typeface="+mn-lt"/>
              </a:rPr>
              <a:t>. </a:t>
            </a:r>
            <a:endParaRPr lang="en-GB" sz="7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206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404664"/>
            <a:ext cx="7543800" cy="828641"/>
          </a:xfrm>
        </p:spPr>
        <p:txBody>
          <a:bodyPr/>
          <a:lstStyle/>
          <a:p>
            <a:r>
              <a:rPr lang="en-GB" dirty="0" smtClean="0"/>
              <a:t>Creating better habits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1223226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+mj-lt"/>
              </a:rPr>
              <a:t>Improving practice involves changing habits, not adding knowledge: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39858" y="2776883"/>
            <a:ext cx="7543800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That’s why it’s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hard</a:t>
            </a:r>
          </a:p>
          <a:p>
            <a:pPr marL="800100" lvl="1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And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 hardest bit is not getting new ideas into people’s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heads. It’s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getting the old ones out</a:t>
            </a:r>
          </a:p>
          <a:p>
            <a:pPr marL="800100" lvl="1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That’s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why it takes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time</a:t>
            </a:r>
          </a:p>
          <a:p>
            <a:pPr marL="800100" lvl="1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+mj-lt"/>
              </a:rPr>
              <a:t>Expertise research therefore suggests that they are only beginning to scratch the surface of what </a:t>
            </a:r>
            <a:r>
              <a:rPr lang="en-US" sz="2400" dirty="0" smtClean="0">
                <a:latin typeface="+mj-lt"/>
              </a:rPr>
              <a:t>we </a:t>
            </a:r>
            <a:r>
              <a:rPr lang="en-US" sz="2400" dirty="0">
                <a:latin typeface="+mj-lt"/>
              </a:rPr>
              <a:t>are capable of</a:t>
            </a:r>
          </a:p>
          <a:p>
            <a:pPr marL="800100" lvl="1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92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Pause for reflection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sz="3200" dirty="0" smtClean="0">
                <a:latin typeface="+mj-lt"/>
              </a:rPr>
              <a:t>What’s the most surprising, interesting or challenging thing you have heard so far?</a:t>
            </a:r>
          </a:p>
          <a:p>
            <a:endParaRPr lang="en-GB" sz="3200" dirty="0">
              <a:latin typeface="+mj-lt"/>
            </a:endParaRPr>
          </a:p>
          <a:p>
            <a:r>
              <a:rPr lang="en-GB" sz="3200" dirty="0" smtClean="0">
                <a:latin typeface="+mj-lt"/>
              </a:rPr>
              <a:t>Try to get a consensus with your neighbours</a:t>
            </a:r>
            <a:r>
              <a:rPr lang="en-GB" sz="3200" dirty="0" smtClean="0"/>
              <a:t>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107251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model for teacher learning</a:t>
            </a:r>
            <a:endParaRPr lang="en-US" dirty="0"/>
          </a:p>
        </p:txBody>
      </p:sp>
      <p:sp>
        <p:nvSpPr>
          <p:cNvPr id="113666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Content, then process</a:t>
            </a:r>
          </a:p>
          <a:p>
            <a:r>
              <a:rPr lang="en-US" dirty="0" smtClean="0"/>
              <a:t>Content (what we want teachers to change):</a:t>
            </a:r>
          </a:p>
          <a:p>
            <a:pPr lvl="1"/>
            <a:r>
              <a:rPr lang="en-US" dirty="0" smtClean="0"/>
              <a:t>Evidence</a:t>
            </a:r>
          </a:p>
          <a:p>
            <a:pPr lvl="1"/>
            <a:r>
              <a:rPr lang="en-US" dirty="0" smtClean="0"/>
              <a:t>Ideas (strategies and techniques)</a:t>
            </a:r>
          </a:p>
          <a:p>
            <a:r>
              <a:rPr lang="en-US" dirty="0" smtClean="0"/>
              <a:t>Process (how to go about change):</a:t>
            </a:r>
          </a:p>
          <a:p>
            <a:pPr lvl="1"/>
            <a:r>
              <a:rPr lang="en-US" dirty="0" smtClean="0"/>
              <a:t>Choice</a:t>
            </a:r>
          </a:p>
          <a:p>
            <a:pPr lvl="1"/>
            <a:r>
              <a:rPr lang="en-US" dirty="0" smtClean="0"/>
              <a:t>Flexibility</a:t>
            </a:r>
          </a:p>
          <a:p>
            <a:pPr lvl="1"/>
            <a:r>
              <a:rPr lang="en-US" dirty="0" smtClean="0"/>
              <a:t>Small steps</a:t>
            </a:r>
          </a:p>
          <a:p>
            <a:pPr lvl="1"/>
            <a:r>
              <a:rPr lang="en-US" dirty="0" smtClean="0"/>
              <a:t>Accountability</a:t>
            </a:r>
          </a:p>
          <a:p>
            <a:pPr lvl="1"/>
            <a:r>
              <a:rPr lang="en-US" dirty="0" smtClean="0"/>
              <a:t>Support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86168" y="2150478"/>
            <a:ext cx="8647111" cy="1219943"/>
            <a:chOff x="-1182" y="913"/>
            <a:chExt cx="5387" cy="1919"/>
          </a:xfrm>
          <a:solidFill>
            <a:srgbClr val="EDAA61">
              <a:alpha val="59000"/>
            </a:srgbClr>
          </a:solidFill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-1182" y="913"/>
              <a:ext cx="5387" cy="1919"/>
            </a:xfrm>
            <a:prstGeom prst="rect">
              <a:avLst/>
            </a:prstGeom>
            <a:solidFill>
              <a:srgbClr val="EDAA61">
                <a:alpha val="25000"/>
              </a:srgbClr>
            </a:solidFill>
            <a:ln w="12700">
              <a:solidFill>
                <a:srgbClr val="786E69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3040" y="1352"/>
              <a:ext cx="1063" cy="3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defTabSz="762000">
                <a:spcBef>
                  <a:spcPct val="50000"/>
                </a:spcBef>
                <a:defRPr/>
              </a:pPr>
              <a:r>
                <a:rPr lang="en-US" sz="3200" b="1" dirty="0">
                  <a:solidFill>
                    <a:srgbClr val="73786E"/>
                  </a:solidFill>
                  <a:latin typeface="+mj-lt"/>
                </a:rPr>
                <a:t>Science</a:t>
              </a:r>
              <a:endParaRPr lang="en-US" sz="3200" b="1" dirty="0">
                <a:latin typeface="+mj-lt"/>
              </a:endParaRP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85943" y="3450438"/>
            <a:ext cx="8647112" cy="2590289"/>
            <a:chOff x="153" y="3499"/>
            <a:chExt cx="5387" cy="629"/>
          </a:xfrm>
          <a:solidFill>
            <a:srgbClr val="3488B6">
              <a:alpha val="50000"/>
            </a:srgbClr>
          </a:solidFill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53" y="3499"/>
              <a:ext cx="5387" cy="629"/>
            </a:xfrm>
            <a:prstGeom prst="rect">
              <a:avLst/>
            </a:prstGeom>
            <a:solidFill>
              <a:srgbClr val="3488B6">
                <a:alpha val="25000"/>
              </a:srgbClr>
            </a:solidFill>
            <a:ln w="12700">
              <a:solidFill>
                <a:srgbClr val="786E69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4437" y="3714"/>
              <a:ext cx="991" cy="2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defTabSz="762000">
                <a:spcBef>
                  <a:spcPct val="50000"/>
                </a:spcBef>
                <a:defRPr/>
              </a:pPr>
              <a:r>
                <a:rPr lang="en-US" sz="3200" b="1" dirty="0">
                  <a:solidFill>
                    <a:srgbClr val="73786E"/>
                  </a:solidFill>
                  <a:latin typeface="+mj-lt"/>
                </a:rPr>
                <a:t>Design</a:t>
              </a:r>
              <a:endParaRPr lang="en-US" sz="3200" b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673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“signature pedagogy” for teacher learning</a:t>
            </a:r>
            <a:endParaRPr lang="en-US" dirty="0"/>
          </a:p>
        </p:txBody>
      </p:sp>
      <p:sp>
        <p:nvSpPr>
          <p:cNvPr id="14848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Every monthly TLC meeting should follow the same structure and sequence of activities:</a:t>
            </a:r>
          </a:p>
          <a:p>
            <a:pPr lvl="1"/>
            <a:r>
              <a:rPr lang="en-US" sz="2400" dirty="0" smtClean="0"/>
              <a:t>Activity 1: Introduction (5 minutes)</a:t>
            </a:r>
          </a:p>
          <a:p>
            <a:pPr lvl="1"/>
            <a:r>
              <a:rPr lang="en-US" sz="2400" dirty="0"/>
              <a:t>Activity </a:t>
            </a:r>
            <a:r>
              <a:rPr lang="en-US" sz="2400" dirty="0" smtClean="0"/>
              <a:t>2: Starter (5 </a:t>
            </a:r>
            <a:r>
              <a:rPr lang="en-US" sz="2400" dirty="0"/>
              <a:t>minutes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Activity 3: Feedback (25–50 minutes)</a:t>
            </a:r>
          </a:p>
          <a:p>
            <a:pPr lvl="1"/>
            <a:r>
              <a:rPr lang="en-US" sz="2400" dirty="0" smtClean="0"/>
              <a:t>Activity 4: New learning about formative assessment       (20–40 minutes)</a:t>
            </a:r>
          </a:p>
          <a:p>
            <a:pPr lvl="1"/>
            <a:r>
              <a:rPr lang="en-US" sz="2400" dirty="0" smtClean="0"/>
              <a:t>Activity 5: Personal action planning (15 minutes)</a:t>
            </a:r>
          </a:p>
          <a:p>
            <a:pPr lvl="1"/>
            <a:r>
              <a:rPr lang="en-US" sz="2400" dirty="0" smtClean="0"/>
              <a:t>Activity 6: Review of learning (5 minutes)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360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Activities 1, 2, 3, 5, 6: “Bookends”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+mj-lt"/>
                <a:ea typeface="ＭＳ Ｐゴシック" charset="0"/>
                <a:cs typeface="ＭＳ Ｐゴシック" charset="0"/>
              </a:rPr>
              <a:t>For each of these five activities, the process</a:t>
            </a:r>
            <a:r>
              <a:rPr lang="en-US" sz="2400" dirty="0">
                <a:solidFill>
                  <a:srgbClr val="176B21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latin typeface="+mj-lt"/>
                <a:ea typeface="ＭＳ Ｐゴシック" charset="0"/>
                <a:cs typeface="ＭＳ Ｐゴシック" charset="0"/>
              </a:rPr>
              <a:t>is exactly the same at each TLC meeting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+mj-lt"/>
                <a:ea typeface="ＭＳ Ｐゴシック" charset="0"/>
                <a:cs typeface="ＭＳ Ｐゴシック" charset="0"/>
              </a:rPr>
              <a:t>This provides a familiar structure for teachers to get better together</a:t>
            </a:r>
          </a:p>
          <a:p>
            <a:pPr lvl="1">
              <a:spcBef>
                <a:spcPct val="50000"/>
              </a:spcBef>
            </a:pPr>
            <a:r>
              <a:rPr lang="en-US" sz="2400" dirty="0">
                <a:latin typeface="+mj-lt"/>
                <a:ea typeface="ＭＳ Ｐゴシック" charset="0"/>
              </a:rPr>
              <a:t>As the structure fades into the background,</a:t>
            </a:r>
          </a:p>
          <a:p>
            <a:pPr lvl="1">
              <a:spcBef>
                <a:spcPct val="50000"/>
              </a:spcBef>
            </a:pPr>
            <a:r>
              <a:rPr lang="en-US" sz="2400" dirty="0">
                <a:latin typeface="+mj-lt"/>
                <a:ea typeface="ＭＳ Ｐゴシック" charset="0"/>
              </a:rPr>
              <a:t>The learning comes into the foreground</a:t>
            </a:r>
          </a:p>
          <a:p>
            <a:r>
              <a:rPr lang="en-US" sz="2400" dirty="0">
                <a:latin typeface="+mj-lt"/>
                <a:ea typeface="ＭＳ Ｐゴシック" charset="0"/>
                <a:cs typeface="ＭＳ Ｐゴシック" charset="0"/>
              </a:rPr>
              <a:t>Teachers come to the meeting knowing what is expected of them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546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833069" y="260648"/>
            <a:ext cx="7543800" cy="900649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Ground-rules for TLCs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+mj-lt"/>
                <a:ea typeface="ＭＳ Ｐゴシック" charset="0"/>
                <a:cs typeface="ＭＳ Ｐゴシック" charset="0"/>
              </a:rPr>
              <a:t>Norms of collaboration (</a:t>
            </a:r>
            <a:r>
              <a:rPr lang="en-US" sz="2400" dirty="0" err="1">
                <a:latin typeface="+mj-lt"/>
                <a:ea typeface="ＭＳ Ｐゴシック" charset="0"/>
                <a:cs typeface="ＭＳ Ｐゴシック" charset="0"/>
              </a:rPr>
              <a:t>Garmston</a:t>
            </a:r>
            <a:r>
              <a:rPr lang="en-US" sz="2400" dirty="0">
                <a:latin typeface="+mj-lt"/>
                <a:ea typeface="ＭＳ Ｐゴシック" charset="0"/>
                <a:cs typeface="ＭＳ Ｐゴシック" charset="0"/>
              </a:rPr>
              <a:t> &amp; Wellman, 1999)</a:t>
            </a:r>
          </a:p>
          <a:p>
            <a:r>
              <a:rPr lang="en-US" sz="2400" dirty="0">
                <a:latin typeface="+mj-lt"/>
                <a:ea typeface="ＭＳ Ｐゴシック" charset="0"/>
                <a:cs typeface="ＭＳ Ｐゴシック" charset="0"/>
              </a:rPr>
              <a:t>Seven powerful Ps</a:t>
            </a:r>
          </a:p>
          <a:p>
            <a:pPr lvl="1"/>
            <a:r>
              <a:rPr lang="en-US" sz="2400" dirty="0">
                <a:latin typeface="+mj-lt"/>
                <a:ea typeface="ＭＳ Ｐゴシック" charset="0"/>
              </a:rPr>
              <a:t>Pausing</a:t>
            </a:r>
          </a:p>
          <a:p>
            <a:pPr lvl="1"/>
            <a:r>
              <a:rPr lang="en-US" sz="2400" dirty="0">
                <a:latin typeface="+mj-lt"/>
                <a:ea typeface="ＭＳ Ｐゴシック" charset="0"/>
              </a:rPr>
              <a:t>Paraphrasing</a:t>
            </a:r>
          </a:p>
          <a:p>
            <a:pPr lvl="1"/>
            <a:r>
              <a:rPr lang="en-US" sz="2400" dirty="0">
                <a:latin typeface="+mj-lt"/>
                <a:ea typeface="ＭＳ Ｐゴシック" charset="0"/>
              </a:rPr>
              <a:t>Probing</a:t>
            </a:r>
          </a:p>
          <a:p>
            <a:pPr lvl="1"/>
            <a:r>
              <a:rPr lang="en-US" sz="2400" dirty="0">
                <a:latin typeface="+mj-lt"/>
                <a:ea typeface="ＭＳ Ｐゴシック" charset="0"/>
              </a:rPr>
              <a:t>Putting ideas on the table (and pulling them off!)</a:t>
            </a:r>
          </a:p>
          <a:p>
            <a:pPr lvl="1"/>
            <a:r>
              <a:rPr lang="en-US" sz="2400" dirty="0">
                <a:latin typeface="+mj-lt"/>
                <a:ea typeface="ＭＳ Ｐゴシック" charset="0"/>
              </a:rPr>
              <a:t>Paying attention to self and others</a:t>
            </a:r>
          </a:p>
          <a:p>
            <a:pPr lvl="1"/>
            <a:r>
              <a:rPr lang="en-US" sz="2400" dirty="0">
                <a:latin typeface="+mj-lt"/>
                <a:ea typeface="ＭＳ Ｐゴシック" charset="0"/>
              </a:rPr>
              <a:t>Presuming positive intentions</a:t>
            </a:r>
          </a:p>
          <a:p>
            <a:pPr lvl="1"/>
            <a:r>
              <a:rPr lang="en-US" sz="2400" dirty="0">
                <a:latin typeface="+mj-lt"/>
                <a:ea typeface="ＭＳ Ｐゴシック" charset="0"/>
              </a:rPr>
              <a:t>Pursuing a balance between advocacy and inquiry</a:t>
            </a:r>
          </a:p>
          <a:p>
            <a:pPr lvl="1"/>
            <a:endParaRPr lang="en-US" dirty="0">
              <a:latin typeface="Calibri" charset="0"/>
              <a:ea typeface="ＭＳ Ｐゴシック" charset="0"/>
            </a:endParaRP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528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813992" y="354393"/>
            <a:ext cx="7543800" cy="900649"/>
          </a:xfrm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The first three activities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  <a:ea typeface="ＭＳ Ｐゴシック" charset="0"/>
                <a:cs typeface="ＭＳ Ｐゴシック" charset="0"/>
              </a:rPr>
              <a:t>Activity 1: </a:t>
            </a:r>
            <a:r>
              <a:rPr lang="en-US" b="1" dirty="0" smtClean="0">
                <a:latin typeface="+mj-lt"/>
                <a:ea typeface="ＭＳ Ｐゴシック" charset="0"/>
                <a:cs typeface="ＭＳ Ｐゴシック" charset="0"/>
              </a:rPr>
              <a:t>Introduction</a:t>
            </a:r>
            <a:r>
              <a:rPr lang="en-US" dirty="0" smtClean="0">
                <a:latin typeface="+mj-lt"/>
                <a:ea typeface="ＭＳ Ｐゴシック" charset="0"/>
                <a:cs typeface="ＭＳ Ｐゴシック" charset="0"/>
              </a:rPr>
              <a:t> - Sharing </a:t>
            </a: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learning intentions for the </a:t>
            </a:r>
            <a:r>
              <a:rPr lang="en-US" dirty="0" smtClean="0">
                <a:latin typeface="+mj-lt"/>
                <a:ea typeface="ＭＳ Ｐゴシック" charset="0"/>
                <a:cs typeface="ＭＳ Ｐゴシック" charset="0"/>
              </a:rPr>
              <a:t>meeting</a:t>
            </a:r>
          </a:p>
          <a:p>
            <a:r>
              <a:rPr lang="en-US" dirty="0" smtClean="0">
                <a:latin typeface="+mj-lt"/>
                <a:ea typeface="ＭＳ Ｐゴシック" charset="0"/>
                <a:cs typeface="ＭＳ Ｐゴシック" charset="0"/>
              </a:rPr>
              <a:t>Activity 2: </a:t>
            </a:r>
            <a:r>
              <a:rPr lang="en-US" b="1" dirty="0" smtClean="0">
                <a:latin typeface="+mj-lt"/>
                <a:ea typeface="ＭＳ Ｐゴシック" charset="0"/>
                <a:cs typeface="ＭＳ Ｐゴシック" charset="0"/>
              </a:rPr>
              <a:t>Starter</a:t>
            </a:r>
            <a:r>
              <a:rPr lang="en-US" dirty="0" smtClean="0">
                <a:latin typeface="+mj-lt"/>
                <a:ea typeface="ＭＳ Ｐゴシック" charset="0"/>
                <a:cs typeface="ＭＳ Ｐゴシック" charset="0"/>
              </a:rPr>
              <a:t> - </a:t>
            </a: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A variety of warm-up activities to get participants’ minds to the </a:t>
            </a:r>
            <a:r>
              <a:rPr lang="en-US" dirty="0" smtClean="0">
                <a:latin typeface="+mj-lt"/>
                <a:ea typeface="ＭＳ Ｐゴシック" charset="0"/>
                <a:cs typeface="ＭＳ Ｐゴシック" charset="0"/>
              </a:rPr>
              <a:t>meeting</a:t>
            </a:r>
          </a:p>
          <a:p>
            <a:r>
              <a:rPr lang="en-US" dirty="0" smtClean="0">
                <a:latin typeface="+mj-lt"/>
                <a:ea typeface="ＭＳ Ｐゴシック" charset="0"/>
                <a:cs typeface="ＭＳ Ｐゴシック" charset="0"/>
              </a:rPr>
              <a:t>Activity 3: </a:t>
            </a:r>
            <a:r>
              <a:rPr lang="en-US" b="1" dirty="0" smtClean="0">
                <a:latin typeface="+mj-lt"/>
                <a:ea typeface="ＭＳ Ｐゴシック" charset="0"/>
                <a:cs typeface="ＭＳ Ｐゴシック" charset="0"/>
              </a:rPr>
              <a:t>Feedback</a:t>
            </a:r>
            <a:r>
              <a:rPr lang="en-US" dirty="0" smtClean="0"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- Routines need to be established, expectations shared, and structure maintained.</a:t>
            </a: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7223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Activity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4 (part 1): </a:t>
            </a:r>
            <a:r>
              <a:rPr lang="en-US" dirty="0">
                <a:ea typeface="ＭＳ Ｐゴシック" charset="0"/>
                <a:cs typeface="ＭＳ Ｐゴシック" charset="0"/>
              </a:rPr>
              <a:t>New learning about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AfL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+mj-lt"/>
                <a:ea typeface="ＭＳ Ｐゴシック" charset="0"/>
                <a:cs typeface="ＭＳ Ｐゴシック" charset="0"/>
              </a:rPr>
              <a:t>Drip-feed’ of new ideas, to increase knowledge, and to produce variety</a:t>
            </a:r>
          </a:p>
          <a:p>
            <a:pPr lvl="1"/>
            <a:r>
              <a:rPr lang="en-US" sz="2400" dirty="0">
                <a:latin typeface="+mj-lt"/>
                <a:ea typeface="ＭＳ Ｐゴシック" charset="0"/>
              </a:rPr>
              <a:t>Watch videos of classroom practice</a:t>
            </a:r>
          </a:p>
          <a:p>
            <a:pPr lvl="1"/>
            <a:r>
              <a:rPr lang="en-US" sz="2400" dirty="0">
                <a:latin typeface="+mj-lt"/>
                <a:ea typeface="ＭＳ Ｐゴシック" charset="0"/>
              </a:rPr>
              <a:t>Book study (one chapter each month</a:t>
            </a:r>
            <a:r>
              <a:rPr lang="en-US" sz="2400" dirty="0" smtClean="0">
                <a:latin typeface="+mj-lt"/>
                <a:ea typeface="ＭＳ Ｐゴシック" charset="0"/>
              </a:rPr>
              <a:t>)</a:t>
            </a:r>
          </a:p>
          <a:p>
            <a:pPr lvl="1"/>
            <a:r>
              <a:rPr lang="en-US" sz="2400" dirty="0" smtClean="0">
                <a:latin typeface="+mj-lt"/>
                <a:ea typeface="ＭＳ Ｐゴシック" charset="0"/>
              </a:rPr>
              <a:t>Research articles</a:t>
            </a:r>
          </a:p>
          <a:p>
            <a:pPr lvl="1"/>
            <a:r>
              <a:rPr lang="en-US" sz="2400" dirty="0" smtClean="0">
                <a:latin typeface="+mj-lt"/>
                <a:ea typeface="ＭＳ Ｐゴシック" charset="0"/>
              </a:rPr>
              <a:t>Blogs</a:t>
            </a:r>
          </a:p>
          <a:p>
            <a:pPr lvl="1"/>
            <a:endParaRPr lang="en-US" dirty="0">
              <a:latin typeface="Calibri" charset="0"/>
              <a:ea typeface="ＭＳ Ｐゴシック" charset="0"/>
            </a:endParaRPr>
          </a:p>
          <a:p>
            <a:pPr lvl="1"/>
            <a:endParaRPr lang="en-US" dirty="0" smtClean="0">
              <a:latin typeface="Calibri" charset="0"/>
              <a:ea typeface="ＭＳ Ｐゴシック" charset="0"/>
            </a:endParaRPr>
          </a:p>
          <a:p>
            <a:pPr lvl="1"/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942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332656"/>
            <a:ext cx="7543800" cy="900649"/>
          </a:xfrm>
        </p:spPr>
        <p:txBody>
          <a:bodyPr/>
          <a:lstStyle/>
          <a:p>
            <a:r>
              <a:rPr lang="en-GB" dirty="0" smtClean="0"/>
              <a:t>Example TLC 1.2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>
                <a:latin typeface="+mj-lt"/>
              </a:rPr>
              <a:t>What makes an effective learning </a:t>
            </a:r>
            <a:r>
              <a:rPr lang="en-GB" sz="2800" b="1" dirty="0" smtClean="0">
                <a:latin typeface="+mj-lt"/>
              </a:rPr>
              <a:t>objective?</a:t>
            </a:r>
            <a:endParaRPr lang="en-GB" sz="2800" b="1" dirty="0" smtClean="0">
              <a:latin typeface="+mj-lt"/>
            </a:endParaRPr>
          </a:p>
          <a:p>
            <a:endParaRPr lang="en-GB" sz="2800" b="1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j-lt"/>
              </a:rPr>
              <a:t>Read the quotation at the top and in pairs do the short TASK about separating learning objectives from context.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j-lt"/>
              </a:rPr>
              <a:t>Now read the information at the bottom of the sheet and discuss with your partner. 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20378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Activity 4 (part 2): Choosing techniques to embed</a:t>
            </a:r>
            <a:endParaRPr lang="en-US" dirty="0"/>
          </a:p>
        </p:txBody>
      </p:sp>
      <p:sp>
        <p:nvSpPr>
          <p:cNvPr id="117762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01168" lvl="1" indent="0">
              <a:buNone/>
            </a:pPr>
            <a:r>
              <a:rPr lang="en-US" sz="2800" dirty="0" smtClean="0">
                <a:latin typeface="+mj-lt"/>
              </a:rPr>
              <a:t>Teachers are responsible for choice of techniques:</a:t>
            </a:r>
          </a:p>
          <a:p>
            <a:pPr marL="201168" lvl="1" indent="0">
              <a:buNone/>
            </a:pPr>
            <a:endParaRPr lang="en-US" sz="2800" dirty="0" smtClean="0">
              <a:latin typeface="+mj-lt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Allows for customization; caters for local context and individual experience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Creates ownership; shares responsibility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Develops teachers’ own unique strengths</a:t>
            </a:r>
            <a:endParaRPr lang="en-US" sz="2800" dirty="0">
              <a:latin typeface="+mj-lt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Teachers choose one or two techniques to embed over the coming month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456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865563" y="197967"/>
            <a:ext cx="7543800" cy="1718865"/>
          </a:xfrm>
        </p:spPr>
        <p:txBody>
          <a:bodyPr>
            <a:normAutofit fontScale="90000"/>
          </a:bodyPr>
          <a:lstStyle/>
          <a:p>
            <a:pPr lvl="1" algn="l" rtl="0">
              <a:lnSpc>
                <a:spcPct val="85000"/>
              </a:lnSpc>
              <a:spcBef>
                <a:spcPct val="0"/>
              </a:spcBef>
            </a:pPr>
            <a:r>
              <a:rPr lang="en-US" sz="3200" dirty="0" smtClean="0">
                <a:latin typeface="+mn-lt"/>
              </a:rPr>
              <a:t/>
            </a:r>
            <a:br>
              <a:rPr lang="en-US" sz="3200" dirty="0" smtClean="0">
                <a:latin typeface="+mn-lt"/>
              </a:rPr>
            </a:br>
            <a:r>
              <a:rPr lang="en-US" sz="3200" dirty="0">
                <a:latin typeface="+mn-lt"/>
              </a:rPr>
              <a:t/>
            </a:r>
            <a:br>
              <a:rPr lang="en-US" sz="3200" dirty="0">
                <a:latin typeface="+mn-lt"/>
              </a:rPr>
            </a:br>
            <a:r>
              <a:rPr lang="en-US" sz="3200" dirty="0" smtClean="0">
                <a:latin typeface="+mn-lt"/>
              </a:rPr>
              <a:t/>
            </a:r>
            <a:br>
              <a:rPr lang="en-US" sz="3200" dirty="0" smtClean="0">
                <a:latin typeface="+mn-lt"/>
              </a:rPr>
            </a:br>
            <a:r>
              <a:rPr lang="en-US" sz="5300" dirty="0">
                <a:latin typeface="+mj-lt"/>
              </a:rPr>
              <a:t>We need to focus on classrooms, not schools</a:t>
            </a:r>
            <a:r>
              <a:rPr lang="en-US" sz="3200" dirty="0" smtClean="0">
                <a:latin typeface="+mn-lt"/>
              </a:rPr>
              <a:t/>
            </a:r>
            <a:br>
              <a:rPr lang="en-US" sz="3200" dirty="0" smtClean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2348880"/>
            <a:ext cx="8153400" cy="2004578"/>
          </a:xfrm>
        </p:spPr>
        <p:txBody>
          <a:bodyPr>
            <a:normAutofit/>
          </a:bodyPr>
          <a:lstStyle/>
          <a:p>
            <a:pPr lvl="1"/>
            <a:r>
              <a:rPr lang="en-US" sz="2400" dirty="0" smtClean="0"/>
              <a:t>School-level differences in value-added are relatively small.</a:t>
            </a:r>
          </a:p>
          <a:p>
            <a:pPr lvl="1"/>
            <a:r>
              <a:rPr lang="en-US" sz="2400" dirty="0" smtClean="0"/>
              <a:t>Classroom-level differences in value-added are large.</a:t>
            </a:r>
          </a:p>
          <a:p>
            <a:pPr lvl="1"/>
            <a:endParaRPr lang="en-US" sz="32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9ABF79A-F4A3-5E49-A6CE-5B8CF779BC37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873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332656"/>
            <a:ext cx="7543800" cy="900649"/>
          </a:xfrm>
        </p:spPr>
        <p:txBody>
          <a:bodyPr/>
          <a:lstStyle/>
          <a:p>
            <a:r>
              <a:rPr lang="en-GB" dirty="0" smtClean="0"/>
              <a:t>Example TLC 1.3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>
                <a:latin typeface="+mj-lt"/>
              </a:rPr>
              <a:t>Ensuring engagement with the lesson objective</a:t>
            </a:r>
          </a:p>
          <a:p>
            <a:endParaRPr lang="en-GB" sz="2800" b="1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+mj-lt"/>
              </a:rPr>
              <a:t>Read through the choice of techniques an select one that you want to embed in your own practice over a 4 week period.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+mj-lt"/>
              </a:rPr>
              <a:t>Share what you intend to do with your partner.</a:t>
            </a:r>
            <a:endParaRPr lang="en-GB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7007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Activity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5 (part 1): </a:t>
            </a:r>
            <a:r>
              <a:rPr lang="en-US" dirty="0">
                <a:ea typeface="ＭＳ Ｐゴシック" charset="0"/>
                <a:cs typeface="ＭＳ Ｐゴシック" charset="0"/>
              </a:rPr>
              <a:t>Personal action planning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+mj-lt"/>
                <a:ea typeface="ＭＳ Ｐゴシック" charset="0"/>
                <a:cs typeface="ＭＳ Ｐゴシック" charset="0"/>
              </a:rPr>
              <a:t>Each teacher updates his or her personal action plan</a:t>
            </a:r>
          </a:p>
          <a:p>
            <a:r>
              <a:rPr lang="en-US" sz="2400" dirty="0">
                <a:latin typeface="+mj-lt"/>
                <a:ea typeface="ＭＳ Ｐゴシック" charset="0"/>
                <a:cs typeface="ＭＳ Ｐゴシック" charset="0"/>
              </a:rPr>
              <a:t>Makes a specific commitment about what they will do over the coming month</a:t>
            </a:r>
          </a:p>
          <a:p>
            <a:r>
              <a:rPr lang="en-US" sz="2400" dirty="0">
                <a:latin typeface="+mj-lt"/>
                <a:ea typeface="ＭＳ Ｐゴシック" charset="0"/>
                <a:cs typeface="ＭＳ Ｐゴシック" charset="0"/>
              </a:rPr>
              <a:t>Arranges any support needed from colleagues</a:t>
            </a:r>
          </a:p>
          <a:p>
            <a:pPr lvl="1"/>
            <a:r>
              <a:rPr lang="en-US" sz="2400" dirty="0">
                <a:latin typeface="+mj-lt"/>
                <a:ea typeface="ＭＳ Ｐゴシック" charset="0"/>
              </a:rPr>
              <a:t>Specific date and time for peer observation</a:t>
            </a:r>
          </a:p>
          <a:p>
            <a:pPr lvl="1"/>
            <a:endParaRPr lang="en-US" dirty="0">
              <a:latin typeface="Calibri" charset="0"/>
              <a:ea typeface="ＭＳ Ｐゴシック" charset="0"/>
            </a:endParaRP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078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5 (part 2)Peer </a:t>
            </a:r>
            <a:r>
              <a:rPr lang="en-US" dirty="0" smtClean="0"/>
              <a:t>observation</a:t>
            </a:r>
            <a:endParaRPr lang="en-US" dirty="0"/>
          </a:p>
        </p:txBody>
      </p:sp>
      <p:sp>
        <p:nvSpPr>
          <p:cNvPr id="15257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1560" y="1988840"/>
            <a:ext cx="8153400" cy="5257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+mj-lt"/>
              </a:rPr>
              <a:t>Run to the agenda of the observed, not the observer:</a:t>
            </a:r>
          </a:p>
          <a:p>
            <a:pPr lvl="1"/>
            <a:r>
              <a:rPr lang="en-US" sz="2400" dirty="0" smtClean="0">
                <a:latin typeface="+mj-lt"/>
              </a:rPr>
              <a:t>Observed teacher specifies focus of observation:</a:t>
            </a:r>
          </a:p>
          <a:p>
            <a:pPr marL="384048" lvl="2" indent="0">
              <a:buNone/>
            </a:pPr>
            <a:r>
              <a:rPr lang="en-US" sz="2400" dirty="0">
                <a:latin typeface="+mj-lt"/>
              </a:rPr>
              <a:t>e</a:t>
            </a:r>
            <a:r>
              <a:rPr lang="en-US" sz="2400" dirty="0" smtClean="0">
                <a:latin typeface="+mj-lt"/>
              </a:rPr>
              <a:t>.g., teacher wants to increase wait time</a:t>
            </a:r>
          </a:p>
          <a:p>
            <a:pPr marL="384048" lvl="2" indent="0">
              <a:buNone/>
            </a:pPr>
            <a:endParaRPr lang="en-US" sz="2400" dirty="0" smtClean="0">
              <a:latin typeface="+mj-lt"/>
            </a:endParaRPr>
          </a:p>
          <a:p>
            <a:pPr lvl="1"/>
            <a:r>
              <a:rPr lang="en-US" sz="2400" dirty="0" smtClean="0">
                <a:latin typeface="+mj-lt"/>
              </a:rPr>
              <a:t>Observed teacher specifies what counts as evidence:</a:t>
            </a:r>
          </a:p>
          <a:p>
            <a:pPr marL="384048" lvl="2" indent="0">
              <a:buNone/>
            </a:pPr>
            <a:r>
              <a:rPr lang="en-US" sz="2400" dirty="0" smtClean="0">
                <a:latin typeface="+mj-lt"/>
              </a:rPr>
              <a:t>e.g., provides observer with a stopwatch to log wait times</a:t>
            </a:r>
          </a:p>
          <a:p>
            <a:pPr marL="384048" lvl="2" indent="0">
              <a:buNone/>
            </a:pPr>
            <a:endParaRPr lang="en-US" sz="2400" dirty="0" smtClean="0">
              <a:latin typeface="+mj-lt"/>
            </a:endParaRPr>
          </a:p>
          <a:p>
            <a:pPr lvl="1"/>
            <a:r>
              <a:rPr lang="en-US" sz="2400" dirty="0" smtClean="0">
                <a:latin typeface="+mj-lt"/>
              </a:rPr>
              <a:t>Observed teacher owns any notes made during the observation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763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teachers shouldn’t work alone.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844824"/>
            <a:ext cx="8153400" cy="5013176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200" dirty="0" smtClean="0"/>
              <a:t>93% of Americans and 69% of Swedes think they are above average drivers (</a:t>
            </a:r>
            <a:r>
              <a:rPr lang="en-US" sz="2200" dirty="0" err="1" smtClean="0"/>
              <a:t>Svenson</a:t>
            </a:r>
            <a:r>
              <a:rPr lang="en-US" sz="2200" dirty="0" smtClean="0"/>
              <a:t>, 1981)</a:t>
            </a:r>
          </a:p>
          <a:p>
            <a:pPr>
              <a:lnSpc>
                <a:spcPct val="110000"/>
              </a:lnSpc>
            </a:pPr>
            <a:r>
              <a:rPr lang="en-US" sz="2200" dirty="0" smtClean="0"/>
              <a:t>94% of college professors report doing above average work (Cross, 1997)</a:t>
            </a:r>
          </a:p>
          <a:p>
            <a:pPr>
              <a:lnSpc>
                <a:spcPct val="110000"/>
              </a:lnSpc>
            </a:pPr>
            <a:r>
              <a:rPr lang="en-US" sz="2200" dirty="0" smtClean="0"/>
              <a:t>People think they are at lower risk than their peers for heart attacks, cancer, food poisoning, etc. (Weinstein, 1980)</a:t>
            </a:r>
          </a:p>
          <a:p>
            <a:pPr>
              <a:lnSpc>
                <a:spcPct val="110000"/>
              </a:lnSpc>
            </a:pPr>
            <a:r>
              <a:rPr lang="en-US" sz="2200" dirty="0" smtClean="0"/>
              <a:t>Strangers predict your IQ better than you do (</a:t>
            </a:r>
            <a:r>
              <a:rPr lang="en-US" sz="2200" dirty="0" err="1" smtClean="0"/>
              <a:t>Borkenau</a:t>
            </a:r>
            <a:r>
              <a:rPr lang="en-US" sz="2200" dirty="0" smtClean="0"/>
              <a:t> &amp; </a:t>
            </a:r>
            <a:r>
              <a:rPr lang="en-US" sz="2200" dirty="0" err="1" smtClean="0"/>
              <a:t>Liebler</a:t>
            </a:r>
            <a:r>
              <a:rPr lang="en-US" sz="2200" dirty="0" smtClean="0"/>
              <a:t>, 1993)</a:t>
            </a:r>
          </a:p>
          <a:p>
            <a:pPr>
              <a:lnSpc>
                <a:spcPct val="110000"/>
              </a:lnSpc>
            </a:pPr>
            <a:r>
              <a:rPr lang="en-US" sz="2200" dirty="0" smtClean="0"/>
              <a:t>People believe they are more accurate than their peers</a:t>
            </a:r>
            <a:br>
              <a:rPr lang="en-US" sz="2200" dirty="0" smtClean="0"/>
            </a:br>
            <a:r>
              <a:rPr lang="en-US" sz="2200" dirty="0" smtClean="0"/>
              <a:t>at self-assessment (</a:t>
            </a:r>
            <a:r>
              <a:rPr lang="da-DK" sz="2200" dirty="0" err="1"/>
              <a:t>Pronin</a:t>
            </a:r>
            <a:r>
              <a:rPr lang="da-DK" sz="2200" dirty="0"/>
              <a:t>, Lin, &amp; Ross, </a:t>
            </a:r>
            <a:r>
              <a:rPr lang="da-DK" sz="2200" dirty="0" smtClean="0"/>
              <a:t>2002)</a:t>
            </a:r>
            <a:endParaRPr lang="en-US" sz="22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01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822959" y="426401"/>
            <a:ext cx="7543800" cy="828641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Activity 6: Wrap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+mj-lt"/>
                <a:ea typeface="ＭＳ Ｐゴシック" charset="0"/>
                <a:cs typeface="ＭＳ Ｐゴシック" charset="0"/>
              </a:rPr>
              <a:t>Did the meeting meet its intended objectives</a:t>
            </a:r>
          </a:p>
          <a:p>
            <a:pPr lvl="1"/>
            <a:r>
              <a:rPr lang="en-US" sz="2400" dirty="0">
                <a:latin typeface="+mj-lt"/>
                <a:ea typeface="ＭＳ Ｐゴシック" charset="0"/>
              </a:rPr>
              <a:t>If yes, great</a:t>
            </a:r>
          </a:p>
          <a:p>
            <a:pPr lvl="1"/>
            <a:r>
              <a:rPr lang="en-US" sz="2400" dirty="0">
                <a:latin typeface="+mj-lt"/>
                <a:ea typeface="ＭＳ Ｐゴシック" charset="0"/>
              </a:rPr>
              <a:t>If no, time to plan what to do about it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212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59" y="426401"/>
            <a:ext cx="7543800" cy="828641"/>
          </a:xfrm>
        </p:spPr>
        <p:txBody>
          <a:bodyPr/>
          <a:lstStyle/>
          <a:p>
            <a:r>
              <a:rPr lang="en-US" dirty="0" smtClean="0"/>
              <a:t>Teacher learning communities</a:t>
            </a:r>
            <a:endParaRPr lang="en-US" dirty="0"/>
          </a:p>
        </p:txBody>
      </p:sp>
      <p:sp>
        <p:nvSpPr>
          <p:cNvPr id="14745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Plan that the TLC will run for two </a:t>
            </a:r>
            <a:r>
              <a:rPr lang="en-US" dirty="0" smtClean="0"/>
              <a:t>years.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Identify </a:t>
            </a:r>
            <a:r>
              <a:rPr lang="en-US" dirty="0" smtClean="0"/>
              <a:t>10 to 14 interested </a:t>
            </a:r>
            <a:r>
              <a:rPr lang="en-US" dirty="0" smtClean="0"/>
              <a:t>colleagues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Secure institutional support </a:t>
            </a:r>
            <a:r>
              <a:rPr lang="en-US" dirty="0" smtClean="0"/>
              <a:t>for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sz="2000" dirty="0" smtClean="0"/>
              <a:t>Monthly meetings (75–120 minutes each, inside or outside school time)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/>
              <a:t>Time between meetings (two hours per month in school time):</a:t>
            </a:r>
          </a:p>
          <a:p>
            <a:pPr lvl="2">
              <a:lnSpc>
                <a:spcPct val="120000"/>
              </a:lnSpc>
            </a:pPr>
            <a:r>
              <a:rPr lang="en-US" sz="2000" dirty="0" smtClean="0"/>
              <a:t>Collaborative planning</a:t>
            </a:r>
          </a:p>
          <a:p>
            <a:pPr lvl="2">
              <a:lnSpc>
                <a:spcPct val="120000"/>
              </a:lnSpc>
            </a:pPr>
            <a:r>
              <a:rPr lang="en-US" sz="2000" dirty="0" smtClean="0"/>
              <a:t>Peer observation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/>
              <a:t>Any necessary waivers from school policies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510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Impact on teaching standards after first 2 years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Six members of full time staff did both years of the Embedding Formative Assessment model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316046"/>
              </p:ext>
            </p:extLst>
          </p:nvPr>
        </p:nvGraphicFramePr>
        <p:xfrm>
          <a:off x="1475656" y="2924944"/>
          <a:ext cx="5868670" cy="25202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5800"/>
                <a:gridCol w="1956435"/>
                <a:gridCol w="1956435"/>
              </a:tblGrid>
              <a:tr h="646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Judgement prior to TLCs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 Judgement after first 2 years of TLCs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2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Teacher 1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Good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Out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2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Teacher 2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Sat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Good/Out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2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Teacher 3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Sat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Good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2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Teacher 4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Good/Out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Out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2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Teacher 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Sat/Good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Good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2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Teacher 6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Good/Out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Out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545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have been the direct effects at Hunter’s Bar?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693" y="1988840"/>
            <a:ext cx="7543801" cy="3816424"/>
          </a:xfrm>
        </p:spPr>
        <p:txBody>
          <a:bodyPr>
            <a:normAutofit/>
          </a:bodyPr>
          <a:lstStyle/>
          <a:p>
            <a:r>
              <a:rPr lang="en-US" dirty="0" smtClean="0"/>
              <a:t>Leading indicators of success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Teacher quality has improved</a:t>
            </a:r>
          </a:p>
          <a:p>
            <a:pPr lvl="1"/>
            <a:r>
              <a:rPr lang="en-US" dirty="0" smtClean="0"/>
              <a:t>Teachers increasingly act as “critical friends” to others</a:t>
            </a:r>
          </a:p>
          <a:p>
            <a:pPr lvl="1"/>
            <a:r>
              <a:rPr lang="en-US" dirty="0" smtClean="0"/>
              <a:t>There is a  prevalence of classroom formative assessment practices </a:t>
            </a:r>
          </a:p>
          <a:p>
            <a:pPr lvl="1"/>
            <a:r>
              <a:rPr lang="en-US" dirty="0" smtClean="0"/>
              <a:t>Children are highly engaged in classrooms</a:t>
            </a:r>
          </a:p>
          <a:p>
            <a:pPr lvl="1"/>
            <a:r>
              <a:rPr lang="en-US" dirty="0" smtClean="0"/>
              <a:t>Teachers modify the techniques in appropriate ways, indicating an understanding of the underlying theory</a:t>
            </a:r>
          </a:p>
          <a:p>
            <a:pPr lvl="1"/>
            <a:r>
              <a:rPr lang="en-US" dirty="0" smtClean="0"/>
              <a:t>There is a shift in the ownership of the reform</a:t>
            </a:r>
          </a:p>
          <a:p>
            <a:pPr lvl="1"/>
            <a:r>
              <a:rPr lang="en-US" dirty="0" smtClean="0"/>
              <a:t>Research and evidence is considered before any major decisions and is part of all professional development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745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89036" y="404664"/>
            <a:ext cx="7543800" cy="900649"/>
          </a:xfrm>
        </p:spPr>
        <p:txBody>
          <a:bodyPr/>
          <a:lstStyle/>
          <a:p>
            <a:r>
              <a:rPr lang="en-GB" dirty="0" smtClean="0"/>
              <a:t>And the indirect effects?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GB" dirty="0" smtClean="0"/>
              <a:t>Quality of staff meetings (now known as Professional </a:t>
            </a:r>
            <a:r>
              <a:rPr lang="en-GB" dirty="0"/>
              <a:t>D</a:t>
            </a:r>
            <a:r>
              <a:rPr lang="en-GB" dirty="0" smtClean="0"/>
              <a:t>evelopment </a:t>
            </a:r>
            <a:r>
              <a:rPr lang="en-GB" dirty="0"/>
              <a:t>M</a:t>
            </a:r>
            <a:r>
              <a:rPr lang="en-GB" dirty="0" smtClean="0"/>
              <a:t>eetings).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 smtClean="0"/>
              <a:t>Quality professional dialogue in school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 smtClean="0"/>
              <a:t>People asking informed questions based on research and personal analysis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 smtClean="0"/>
              <a:t>All teachers in school asking, ‘What does the evidence tell us?’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 smtClean="0"/>
              <a:t>Children’s increased awareness about learning to learn (metacognition)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 smtClean="0"/>
              <a:t>TLC principles being used in other areas of professional development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Changes in the interaction and involvement of children in assemblies</a:t>
            </a:r>
          </a:p>
          <a:p>
            <a:pPr>
              <a:buFont typeface="Courier New" panose="02070309020205020404" pitchFamily="49" charset="0"/>
              <a:buChar char="o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817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60648"/>
            <a:ext cx="7543800" cy="900649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15667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7544" y="1844824"/>
            <a:ext cx="8153400" cy="4392488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+mj-lt"/>
              </a:rPr>
              <a:t>Raising </a:t>
            </a:r>
            <a:r>
              <a:rPr lang="en-US" sz="2400" dirty="0" smtClean="0">
                <a:latin typeface="+mj-lt"/>
              </a:rPr>
              <a:t>achievement requires improving teacher quality</a:t>
            </a:r>
          </a:p>
          <a:p>
            <a:r>
              <a:rPr lang="en-US" sz="2400" dirty="0" smtClean="0">
                <a:latin typeface="+mj-lt"/>
              </a:rPr>
              <a:t>Improving teacher quality requires teacher professional development</a:t>
            </a:r>
          </a:p>
          <a:p>
            <a:r>
              <a:rPr lang="en-US" sz="2400" dirty="0" smtClean="0">
                <a:latin typeface="+mj-lt"/>
              </a:rPr>
              <a:t>To be effective, teacher professional development must address:</a:t>
            </a:r>
          </a:p>
          <a:p>
            <a:pPr lvl="1"/>
            <a:r>
              <a:rPr lang="en-US" sz="2400" dirty="0" smtClean="0">
                <a:latin typeface="+mj-lt"/>
              </a:rPr>
              <a:t>What teachers do in the classroom</a:t>
            </a:r>
          </a:p>
          <a:p>
            <a:pPr lvl="1"/>
            <a:r>
              <a:rPr lang="en-US" sz="2400" dirty="0" smtClean="0">
                <a:latin typeface="+mj-lt"/>
              </a:rPr>
              <a:t>How teachers change what they do in the classroom</a:t>
            </a:r>
          </a:p>
          <a:p>
            <a:r>
              <a:rPr lang="en-US" sz="2400" b="1" dirty="0" smtClean="0">
                <a:solidFill>
                  <a:srgbClr val="0070C0"/>
                </a:solidFill>
                <a:latin typeface="+mj-lt"/>
              </a:rPr>
              <a:t>Classroom formative assessment + teacher learning communities:</a:t>
            </a:r>
          </a:p>
          <a:p>
            <a:pPr marL="201168" lvl="1" indent="0"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+mj-lt"/>
              </a:rPr>
              <a:t>                         A </a:t>
            </a:r>
            <a:r>
              <a:rPr lang="en-US" sz="2400" b="1" dirty="0" smtClean="0">
                <a:solidFill>
                  <a:srgbClr val="0070C0"/>
                </a:solidFill>
                <a:latin typeface="+mj-lt"/>
              </a:rPr>
              <a:t>point of (uniquely?) high leverage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379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234" y="404664"/>
            <a:ext cx="7543800" cy="900649"/>
          </a:xfrm>
        </p:spPr>
        <p:txBody>
          <a:bodyPr/>
          <a:lstStyle/>
          <a:p>
            <a:r>
              <a:rPr lang="en-US" dirty="0"/>
              <a:t>And most of all, on teachers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600" dirty="0" smtClean="0"/>
              <a:t>The difference between a very effective teacher and a poorly performing teacher is large.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200" dirty="0" smtClean="0"/>
              <a:t>During one year with a very effective maths teacher, pupils gain 40% more in their learning than they would with a poorly performing maths teacher . </a:t>
            </a:r>
          </a:p>
          <a:p>
            <a:r>
              <a:rPr lang="en-GB" sz="2600" dirty="0" smtClean="0"/>
              <a:t>Furthermore it matters more for disadvantaged pupils.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200" dirty="0" smtClean="0"/>
              <a:t>Over a school year, for disadvantaged pupils the difference between a good teacher and a bad teacher is a whole year’s learning. </a:t>
            </a:r>
          </a:p>
          <a:p>
            <a:pPr marL="0" indent="0">
              <a:buNone/>
            </a:pPr>
            <a:r>
              <a:rPr lang="en-GB" sz="2800" dirty="0"/>
              <a:t> </a:t>
            </a:r>
            <a:r>
              <a:rPr lang="en-GB" sz="2800" dirty="0" smtClean="0"/>
              <a:t>    Sutton Trust Report 2011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5810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067" y="332656"/>
            <a:ext cx="7543800" cy="900649"/>
          </a:xfrm>
        </p:spPr>
        <p:txBody>
          <a:bodyPr/>
          <a:lstStyle/>
          <a:p>
            <a:r>
              <a:rPr lang="en-US" dirty="0" smtClean="0"/>
              <a:t>To find out more…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5067" y="5621866"/>
            <a:ext cx="765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www.dylanwiliam.net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8" name="Picture 7" descr="EmbeddedFormativeAssessment.jp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68348" y="2061252"/>
            <a:ext cx="2080793" cy="2972562"/>
          </a:xfrm>
          <a:prstGeom prst="rect">
            <a:avLst/>
          </a:prstGeom>
        </p:spPr>
      </p:pic>
      <p:pic>
        <p:nvPicPr>
          <p:cNvPr id="5" name="Picture 4" descr="Revised pack cover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29"/>
          <a:stretch/>
        </p:blipFill>
        <p:spPr>
          <a:xfrm>
            <a:off x="572409" y="2048933"/>
            <a:ext cx="3039200" cy="29972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5880" y="2063448"/>
            <a:ext cx="2077720" cy="296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02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31</a:t>
            </a:fld>
            <a:endParaRPr lang="en-GB" dirty="0"/>
          </a:p>
        </p:txBody>
      </p:sp>
      <p:sp>
        <p:nvSpPr>
          <p:cNvPr id="129026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67544" y="1933824"/>
            <a:ext cx="8229600" cy="452596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000" dirty="0" smtClean="0"/>
              <a:t>We need to create time and space for teachers to reflect on their practice in a structured way, and to learn from mistakes.</a:t>
            </a:r>
          </a:p>
          <a:p>
            <a:pPr marL="0" indent="0" algn="r">
              <a:buNone/>
            </a:pPr>
            <a:r>
              <a:rPr lang="en-US" sz="2200" dirty="0" smtClean="0">
                <a:solidFill>
                  <a:srgbClr val="525A93"/>
                </a:solidFill>
              </a:rPr>
              <a:t>(</a:t>
            </a:r>
            <a:r>
              <a:rPr lang="en-US" sz="2200" dirty="0" err="1" smtClean="0">
                <a:solidFill>
                  <a:srgbClr val="525A93"/>
                </a:solidFill>
              </a:rPr>
              <a:t>Bransford</a:t>
            </a:r>
            <a:r>
              <a:rPr lang="en-US" sz="2200" dirty="0" smtClean="0">
                <a:solidFill>
                  <a:srgbClr val="525A93"/>
                </a:solidFill>
              </a:rPr>
              <a:t>, Brown &amp; Cocking, 1999)</a:t>
            </a:r>
          </a:p>
          <a:p>
            <a:pPr marL="0" indent="0" algn="r">
              <a:buNone/>
            </a:pPr>
            <a:endParaRPr lang="en-US" sz="800" dirty="0" smtClean="0">
              <a:solidFill>
                <a:srgbClr val="8C35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31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  <a:cs typeface="ＭＳ Ｐゴシック" charset="-128"/>
              </a:rPr>
              <a:t>Teachers </a:t>
            </a:r>
            <a:r>
              <a:rPr lang="en-US" i="1" smtClean="0">
                <a:ea typeface="ＭＳ Ｐゴシック" charset="-128"/>
                <a:cs typeface="ＭＳ Ｐゴシック" charset="-128"/>
              </a:rPr>
              <a:t>do </a:t>
            </a:r>
            <a:r>
              <a:rPr lang="en-US" smtClean="0">
                <a:ea typeface="ＭＳ Ｐゴシック" charset="-128"/>
                <a:cs typeface="ＭＳ Ｐゴシック" charset="-128"/>
              </a:rPr>
              <a:t>improve, but slowly…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589517" y="6020439"/>
            <a:ext cx="194235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en-US" sz="1800" dirty="0" smtClean="0">
                <a:solidFill>
                  <a:schemeClr val="accent1"/>
                </a:solidFill>
                <a:latin typeface="Arial" charset="0"/>
              </a:rPr>
              <a:t>Leigh (</a:t>
            </a:r>
            <a:r>
              <a:rPr lang="en-US" sz="1800" dirty="0">
                <a:solidFill>
                  <a:schemeClr val="accent1"/>
                </a:solidFill>
                <a:latin typeface="Arial" charset="0"/>
              </a:rPr>
              <a:t>2007</a:t>
            </a:r>
            <a:r>
              <a:rPr lang="en-US" sz="1800" dirty="0" smtClean="0">
                <a:solidFill>
                  <a:schemeClr val="accent1"/>
                </a:solidFill>
                <a:latin typeface="Arial" charset="0"/>
              </a:rPr>
              <a:t>)</a:t>
            </a:r>
            <a:endParaRPr lang="en-US" b="1" dirty="0">
              <a:solidFill>
                <a:schemeClr val="accent1"/>
              </a:solidFill>
              <a:latin typeface="Arial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612775" y="1600200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429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evidence to inform the focus for development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We should focus on </a:t>
            </a:r>
            <a:r>
              <a:rPr lang="en-GB" b="1" dirty="0" smtClean="0"/>
              <a:t>formative assessment </a:t>
            </a:r>
            <a:r>
              <a:rPr lang="en-GB" dirty="0" smtClean="0"/>
              <a:t>because the evidence strongly suggests that it will make the biggest difference to teacher quality.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975" b="32975"/>
          <a:stretch/>
        </p:blipFill>
        <p:spPr bwMode="auto">
          <a:xfrm>
            <a:off x="899592" y="1196753"/>
            <a:ext cx="7344816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72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evidence for formative assessment</a:t>
            </a:r>
            <a:endParaRPr lang="en-US" dirty="0"/>
          </a:p>
        </p:txBody>
      </p:sp>
      <p:sp>
        <p:nvSpPr>
          <p:cNvPr id="40962" name="Rectangle 1027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Fuchs &amp; Fuchs (1986)</a:t>
            </a:r>
          </a:p>
          <a:p>
            <a:r>
              <a:rPr lang="en-US" sz="2200" dirty="0" err="1" smtClean="0"/>
              <a:t>Natriello</a:t>
            </a:r>
            <a:r>
              <a:rPr lang="en-US" sz="2200" dirty="0" smtClean="0"/>
              <a:t> (1987)</a:t>
            </a:r>
          </a:p>
          <a:p>
            <a:r>
              <a:rPr lang="en-US" sz="2200" dirty="0" smtClean="0"/>
              <a:t>Crooks (1988)</a:t>
            </a:r>
          </a:p>
          <a:p>
            <a:r>
              <a:rPr lang="en-US" sz="2200" dirty="0" err="1" smtClean="0"/>
              <a:t>Bangert</a:t>
            </a:r>
            <a:r>
              <a:rPr lang="en-US" sz="2200" dirty="0" smtClean="0"/>
              <a:t>-Drowns et al. (1991)</a:t>
            </a:r>
          </a:p>
          <a:p>
            <a:r>
              <a:rPr lang="en-US" sz="2200" dirty="0" err="1" smtClean="0"/>
              <a:t>Kluger</a:t>
            </a:r>
            <a:r>
              <a:rPr lang="en-US" sz="2200" dirty="0" smtClean="0"/>
              <a:t> &amp; </a:t>
            </a:r>
            <a:r>
              <a:rPr lang="en-US" sz="2200" dirty="0" err="1" smtClean="0"/>
              <a:t>DeNisi</a:t>
            </a:r>
            <a:r>
              <a:rPr lang="en-US" sz="2200" dirty="0" smtClean="0"/>
              <a:t> (1996)</a:t>
            </a:r>
          </a:p>
          <a:p>
            <a:r>
              <a:rPr lang="en-US" sz="2200" dirty="0" smtClean="0"/>
              <a:t>Black &amp; </a:t>
            </a:r>
            <a:r>
              <a:rPr lang="en-US" sz="2200" dirty="0" err="1" smtClean="0"/>
              <a:t>Wiliam</a:t>
            </a:r>
            <a:r>
              <a:rPr lang="en-US" sz="2200" dirty="0" smtClean="0"/>
              <a:t> (1998)</a:t>
            </a:r>
          </a:p>
          <a:p>
            <a:r>
              <a:rPr lang="en-US" sz="2200" dirty="0" err="1" smtClean="0"/>
              <a:t>Nyquist</a:t>
            </a:r>
            <a:r>
              <a:rPr lang="en-US" sz="2200" dirty="0" smtClean="0"/>
              <a:t> (2003)</a:t>
            </a:r>
          </a:p>
          <a:p>
            <a:r>
              <a:rPr lang="en-US" sz="2200" dirty="0" err="1" smtClean="0"/>
              <a:t>Dempster</a:t>
            </a:r>
            <a:r>
              <a:rPr lang="en-US" sz="2200" dirty="0" smtClean="0"/>
              <a:t> (1991, 1992)</a:t>
            </a:r>
          </a:p>
        </p:txBody>
      </p:sp>
      <p:sp>
        <p:nvSpPr>
          <p:cNvPr id="40963" name="Rectangle 1028"/>
          <p:cNvSpPr>
            <a:spLocks noGrp="1" noChangeArrowheads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sz="2200" dirty="0" err="1" smtClean="0"/>
              <a:t>Elshout</a:t>
            </a:r>
            <a:r>
              <a:rPr lang="en-US" sz="2200" dirty="0" smtClean="0"/>
              <a:t>-Mohr (1994)</a:t>
            </a:r>
          </a:p>
          <a:p>
            <a:r>
              <a:rPr lang="en-US" sz="2200" dirty="0" err="1" smtClean="0"/>
              <a:t>Brookhart</a:t>
            </a:r>
            <a:r>
              <a:rPr lang="en-US" sz="2200" dirty="0" smtClean="0"/>
              <a:t> (2004)</a:t>
            </a:r>
          </a:p>
          <a:p>
            <a:r>
              <a:rPr lang="en-US" sz="2200" dirty="0" err="1" smtClean="0"/>
              <a:t>Allal</a:t>
            </a:r>
            <a:r>
              <a:rPr lang="en-US" sz="2200" dirty="0" smtClean="0"/>
              <a:t> &amp; Lopez (2005)</a:t>
            </a:r>
          </a:p>
          <a:p>
            <a:r>
              <a:rPr lang="en-US" sz="2200" dirty="0" err="1" smtClean="0"/>
              <a:t>Köller</a:t>
            </a:r>
            <a:r>
              <a:rPr lang="en-US" sz="2200" dirty="0" smtClean="0"/>
              <a:t> (2005)</a:t>
            </a:r>
          </a:p>
          <a:p>
            <a:r>
              <a:rPr lang="en-US" sz="2200" dirty="0" err="1" smtClean="0"/>
              <a:t>Brookhart</a:t>
            </a:r>
            <a:r>
              <a:rPr lang="en-US" sz="2200" dirty="0" smtClean="0"/>
              <a:t> (2007)</a:t>
            </a:r>
          </a:p>
          <a:p>
            <a:r>
              <a:rPr lang="en-US" sz="2200" dirty="0" err="1" smtClean="0"/>
              <a:t>Wiliam</a:t>
            </a:r>
            <a:r>
              <a:rPr lang="en-US" sz="2200" dirty="0" smtClean="0"/>
              <a:t> (2007)</a:t>
            </a:r>
          </a:p>
          <a:p>
            <a:r>
              <a:rPr lang="en-US" sz="2200" dirty="0" smtClean="0"/>
              <a:t>Hattie &amp; </a:t>
            </a:r>
            <a:r>
              <a:rPr lang="en-US" sz="2200" dirty="0" err="1" smtClean="0"/>
              <a:t>Timperley</a:t>
            </a:r>
            <a:r>
              <a:rPr lang="en-US" sz="2200" dirty="0" smtClean="0"/>
              <a:t> (2007)</a:t>
            </a:r>
          </a:p>
          <a:p>
            <a:r>
              <a:rPr lang="en-US" sz="2200" dirty="0" smtClean="0"/>
              <a:t>Shute (2008)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7340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5816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Unpacking classroom formative </a:t>
            </a:r>
            <a:r>
              <a:rPr lang="en-GB" dirty="0"/>
              <a:t>a</a:t>
            </a:r>
            <a:r>
              <a:rPr lang="en-GB" dirty="0" smtClean="0"/>
              <a:t>ssessment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46379" y="2490819"/>
            <a:ext cx="846155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51692" y="4230077"/>
            <a:ext cx="8479693" cy="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636982" y="1600062"/>
            <a:ext cx="0" cy="498163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41923" y="5431692"/>
            <a:ext cx="8466007" cy="1181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445846" y="1621692"/>
            <a:ext cx="0" cy="497253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613769" y="1611923"/>
            <a:ext cx="426" cy="496977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356042" y="1614602"/>
            <a:ext cx="24871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buClr>
                <a:schemeClr val="bg1"/>
              </a:buClr>
            </a:pPr>
            <a:r>
              <a:rPr lang="en-GB" b="1" dirty="0">
                <a:latin typeface="Calibri"/>
                <a:cs typeface="Calibri"/>
              </a:rPr>
              <a:t>Where the learner is going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782355" y="1862033"/>
            <a:ext cx="27998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hangingPunct="0">
              <a:buClr>
                <a:schemeClr val="bg1"/>
              </a:buClr>
            </a:pPr>
            <a:r>
              <a:rPr lang="en-GB" b="1" dirty="0">
                <a:latin typeface="Calibri"/>
                <a:cs typeface="Calibri"/>
              </a:rPr>
              <a:t>Where the learner is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551633" y="1862032"/>
            <a:ext cx="2340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hangingPunct="0">
              <a:buClr>
                <a:schemeClr val="bg1"/>
              </a:buClr>
            </a:pPr>
            <a:r>
              <a:rPr lang="en-GB" b="1" dirty="0">
                <a:latin typeface="Calibri"/>
                <a:cs typeface="Calibri"/>
              </a:rPr>
              <a:t>How to get there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71109" y="3049709"/>
            <a:ext cx="1175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>
              <a:buClr>
                <a:schemeClr val="bg1"/>
              </a:buClr>
            </a:pPr>
            <a:r>
              <a:rPr lang="en-GB" b="1" dirty="0">
                <a:latin typeface="Calibri"/>
                <a:cs typeface="Calibri"/>
              </a:rPr>
              <a:t>Teacher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62874" y="4385843"/>
            <a:ext cx="8998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buClr>
                <a:schemeClr val="bg1"/>
              </a:buClr>
            </a:pPr>
            <a:r>
              <a:rPr lang="en-GB" b="1" dirty="0" smtClean="0">
                <a:latin typeface="Calibri"/>
                <a:cs typeface="Calibri"/>
              </a:rPr>
              <a:t>Peer</a:t>
            </a:r>
            <a:endParaRPr lang="en-GB" b="1" dirty="0">
              <a:latin typeface="Calibri"/>
              <a:cs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19664" y="5705482"/>
            <a:ext cx="1160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>
              <a:buClr>
                <a:schemeClr val="bg1"/>
              </a:buClr>
            </a:pPr>
            <a:r>
              <a:rPr lang="en-GB" b="1" dirty="0">
                <a:latin typeface="Calibri"/>
                <a:cs typeface="Calibri"/>
              </a:rPr>
              <a:t>Learner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461290" y="3491871"/>
            <a:ext cx="21839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buClr>
                <a:schemeClr val="bg1"/>
              </a:buClr>
            </a:pPr>
            <a:r>
              <a:rPr lang="en-GB" dirty="0" smtClean="0">
                <a:latin typeface="Calibri"/>
                <a:cs typeface="Calibri"/>
              </a:rPr>
              <a:t>Clarifying, sharing and understanding </a:t>
            </a:r>
            <a:r>
              <a:rPr lang="en-GB" dirty="0">
                <a:latin typeface="Calibri"/>
                <a:cs typeface="Calibri"/>
              </a:rPr>
              <a:t>learning intentions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655022" y="2528702"/>
            <a:ext cx="30581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buClr>
                <a:schemeClr val="bg1"/>
              </a:buClr>
            </a:pPr>
            <a:r>
              <a:rPr lang="en-GB" dirty="0">
                <a:latin typeface="Calibri"/>
                <a:cs typeface="Calibri"/>
              </a:rPr>
              <a:t>Engineering effective discussions, tasks, and activities that elicit evidence of learning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640483" y="2485647"/>
            <a:ext cx="2315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buClr>
                <a:schemeClr val="bg1"/>
              </a:buClr>
            </a:pPr>
            <a:r>
              <a:rPr lang="en-GB" dirty="0">
                <a:latin typeface="Calibri"/>
                <a:cs typeface="Calibri"/>
              </a:rPr>
              <a:t>Providing feedback that moves learners forward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001402" y="446189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hangingPunct="0">
              <a:buClr>
                <a:schemeClr val="bg1"/>
              </a:buClr>
            </a:pPr>
            <a:r>
              <a:rPr lang="en-GB" dirty="0">
                <a:latin typeface="Calibri"/>
                <a:cs typeface="Calibri"/>
              </a:rPr>
              <a:t>Activating students as learning</a:t>
            </a:r>
          </a:p>
          <a:p>
            <a:pPr lvl="0" algn="ctr" eaLnBrk="0" hangingPunct="0">
              <a:buClr>
                <a:schemeClr val="bg1"/>
              </a:buClr>
            </a:pPr>
            <a:r>
              <a:rPr lang="en-GB" dirty="0">
                <a:latin typeface="Calibri"/>
                <a:cs typeface="Calibri"/>
              </a:rPr>
              <a:t>resources for one another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918931" y="558358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hangingPunct="0">
              <a:buClr>
                <a:schemeClr val="bg1"/>
              </a:buClr>
            </a:pPr>
            <a:r>
              <a:rPr lang="en-GB" dirty="0">
                <a:latin typeface="Calibri"/>
                <a:cs typeface="Calibri"/>
              </a:rPr>
              <a:t>Activating students as owners</a:t>
            </a:r>
            <a:br>
              <a:rPr lang="en-GB" dirty="0">
                <a:latin typeface="Calibri"/>
                <a:cs typeface="Calibri"/>
              </a:rPr>
            </a:br>
            <a:r>
              <a:rPr lang="en-GB" dirty="0">
                <a:latin typeface="Calibri"/>
                <a:cs typeface="Calibri"/>
              </a:rPr>
              <a:t>of their own learning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1533965" y="2589792"/>
            <a:ext cx="2028793" cy="3909431"/>
          </a:xfrm>
          <a:prstGeom prst="roundRect">
            <a:avLst/>
          </a:prstGeom>
          <a:solidFill>
            <a:srgbClr val="0000FF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3711206" y="2523809"/>
            <a:ext cx="2837011" cy="1567072"/>
          </a:xfrm>
          <a:prstGeom prst="roundRect">
            <a:avLst/>
          </a:prstGeom>
          <a:solidFill>
            <a:srgbClr val="008000">
              <a:alpha val="2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6696666" y="2556800"/>
            <a:ext cx="2061781" cy="1550577"/>
          </a:xfrm>
          <a:prstGeom prst="roundRect">
            <a:avLst/>
          </a:prstGeom>
          <a:solidFill>
            <a:srgbClr val="3366FF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3711206" y="4288827"/>
            <a:ext cx="5030747" cy="1105198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3711206" y="5542485"/>
            <a:ext cx="5047240" cy="956739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19ABF79A-F4A3-5E49-A6CE-5B8CF779BC37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994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24" grpId="0"/>
      <p:bldP spid="25" grpId="0"/>
      <p:bldP spid="27" grpId="0"/>
      <p:bldP spid="28" grpId="0"/>
      <p:bldP spid="29" grpId="0"/>
      <p:bldP spid="30" grpId="0"/>
      <p:bldP spid="33" grpId="0"/>
      <p:bldP spid="34" grpId="0"/>
      <p:bldP spid="35" grpId="0"/>
      <p:bldP spid="36" grpId="0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22959" y="476672"/>
            <a:ext cx="7543800" cy="900649"/>
          </a:xfrm>
        </p:spPr>
        <p:txBody>
          <a:bodyPr/>
          <a:lstStyle/>
          <a:p>
            <a:r>
              <a:rPr lang="en-US" dirty="0" smtClean="0"/>
              <a:t>Expertise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+mj-lt"/>
              </a:rPr>
              <a:t>Grandmaster chess players don’t have higher IQs than average chess players</a:t>
            </a:r>
          </a:p>
          <a:p>
            <a:r>
              <a:rPr lang="en-US" sz="2400" dirty="0" smtClean="0">
                <a:latin typeface="+mj-lt"/>
              </a:rPr>
              <a:t>Top surgeons don’t have higher IQs, medical school grades, or higher manual dexterity than average surgeons</a:t>
            </a:r>
          </a:p>
          <a:p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In general, measures of general ability account for 4% of the variability in performance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5C50C641-66DE-184E-B016-D253D8CA36FC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366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it is not talent, then what is it?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22959" y="2348880"/>
            <a:ext cx="7543801" cy="2231338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+mj-lt"/>
              </a:rPr>
              <a:t>Elite performance is the result of at least a decade of maximal efforts to improve performance through an optimal distribution of deliberate practice</a:t>
            </a:r>
          </a:p>
          <a:p>
            <a:r>
              <a:rPr lang="en-US" sz="2400" dirty="0" smtClean="0">
                <a:latin typeface="+mj-lt"/>
              </a:rPr>
              <a:t>What distinguishes experts from others is the </a:t>
            </a:r>
            <a:r>
              <a:rPr lang="en-US" sz="2400" b="1" dirty="0" smtClean="0">
                <a:latin typeface="+mj-lt"/>
              </a:rPr>
              <a:t>commitment to deliberate practice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338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1688</TotalTime>
  <Words>1562</Words>
  <Application>Microsoft Office PowerPoint</Application>
  <PresentationFormat>On-screen Show (4:3)</PresentationFormat>
  <Paragraphs>241</Paragraphs>
  <Slides>31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31</vt:i4>
      </vt:variant>
    </vt:vector>
  </HeadingPairs>
  <TitlesOfParts>
    <vt:vector size="44" baseType="lpstr">
      <vt:lpstr>ＭＳ Ｐゴシック</vt:lpstr>
      <vt:lpstr>Arial</vt:lpstr>
      <vt:lpstr>Calibri</vt:lpstr>
      <vt:lpstr>Calibri Light</vt:lpstr>
      <vt:lpstr>Courier New</vt:lpstr>
      <vt:lpstr>Times New Roman</vt:lpstr>
      <vt:lpstr>Verdana</vt:lpstr>
      <vt:lpstr>Wingdings 2</vt:lpstr>
      <vt:lpstr>HDOfficeLightV0</vt:lpstr>
      <vt:lpstr>1_HDOfficeLightV0</vt:lpstr>
      <vt:lpstr>2_HDOfficeLightV0</vt:lpstr>
      <vt:lpstr>3_HDOfficeLightV0</vt:lpstr>
      <vt:lpstr>Retrospect</vt:lpstr>
      <vt:lpstr>Teacher Learning Communities - developing expertise through purposeful practice. </vt:lpstr>
      <vt:lpstr>   We need to focus on classrooms, not schools </vt:lpstr>
      <vt:lpstr>And most of all, on teachers</vt:lpstr>
      <vt:lpstr>Teachers do improve, but slowly…</vt:lpstr>
      <vt:lpstr>Using evidence to inform the focus for development</vt:lpstr>
      <vt:lpstr>The evidence for formative assessment</vt:lpstr>
      <vt:lpstr>Unpacking classroom formative assessment</vt:lpstr>
      <vt:lpstr>Expertise</vt:lpstr>
      <vt:lpstr>If it is not talent, then what is it?</vt:lpstr>
      <vt:lpstr>Creating better habits</vt:lpstr>
      <vt:lpstr>Pause for reflection</vt:lpstr>
      <vt:lpstr>A model for teacher learning</vt:lpstr>
      <vt:lpstr>A “signature pedagogy” for teacher learning</vt:lpstr>
      <vt:lpstr>Activities 1, 2, 3, 5, 6: “Bookends”</vt:lpstr>
      <vt:lpstr>Ground-rules for TLCs</vt:lpstr>
      <vt:lpstr>The first three activities</vt:lpstr>
      <vt:lpstr>Activity 4 (part 1): New learning about AfL</vt:lpstr>
      <vt:lpstr>Example TLC 1.2</vt:lpstr>
      <vt:lpstr>Activity 4 (part 2): Choosing techniques to embed</vt:lpstr>
      <vt:lpstr>Example TLC 1.3</vt:lpstr>
      <vt:lpstr>Activity 5 (part 1): Personal action planning</vt:lpstr>
      <vt:lpstr>Activity 5 (part 2)Peer observation</vt:lpstr>
      <vt:lpstr>Why teachers shouldn’t work alone.</vt:lpstr>
      <vt:lpstr>Activity 6: Wrap</vt:lpstr>
      <vt:lpstr>Teacher learning communities</vt:lpstr>
      <vt:lpstr>Impact on teaching standards after first 2 years</vt:lpstr>
      <vt:lpstr>What have been the direct effects at Hunter’s Bar?</vt:lpstr>
      <vt:lpstr>And the indirect effects?</vt:lpstr>
      <vt:lpstr>Summary</vt:lpstr>
      <vt:lpstr>To find out more…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Sheffield Schools</dc:creator>
  <cp:lastModifiedBy>Michael Watson</cp:lastModifiedBy>
  <cp:revision>77</cp:revision>
  <dcterms:created xsi:type="dcterms:W3CDTF">2016-04-21T07:08:43Z</dcterms:created>
  <dcterms:modified xsi:type="dcterms:W3CDTF">2016-07-05T19:33:30Z</dcterms:modified>
</cp:coreProperties>
</file>