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969" r:id="rId2"/>
    <p:sldMasterId id="2147483981" r:id="rId3"/>
    <p:sldMasterId id="2147484113" r:id="rId4"/>
    <p:sldMasterId id="2147484149" r:id="rId5"/>
  </p:sldMasterIdLst>
  <p:notesMasterIdLst>
    <p:notesMasterId r:id="rId31"/>
  </p:notesMasterIdLst>
  <p:sldIdLst>
    <p:sldId id="256" r:id="rId6"/>
    <p:sldId id="293" r:id="rId7"/>
    <p:sldId id="277" r:id="rId8"/>
    <p:sldId id="294" r:id="rId9"/>
    <p:sldId id="299" r:id="rId10"/>
    <p:sldId id="310" r:id="rId11"/>
    <p:sldId id="276" r:id="rId12"/>
    <p:sldId id="288" r:id="rId13"/>
    <p:sldId id="283" r:id="rId14"/>
    <p:sldId id="289" r:id="rId15"/>
    <p:sldId id="271" r:id="rId16"/>
    <p:sldId id="295" r:id="rId17"/>
    <p:sldId id="258" r:id="rId18"/>
    <p:sldId id="296" r:id="rId19"/>
    <p:sldId id="292" r:id="rId20"/>
    <p:sldId id="260" r:id="rId21"/>
    <p:sldId id="259" r:id="rId22"/>
    <p:sldId id="264" r:id="rId23"/>
    <p:sldId id="306" r:id="rId24"/>
    <p:sldId id="309" r:id="rId25"/>
    <p:sldId id="297" r:id="rId26"/>
    <p:sldId id="305" r:id="rId27"/>
    <p:sldId id="275" r:id="rId28"/>
    <p:sldId id="268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L:Leigh:Leigh%20gains%20w-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2245932996599"/>
          <c:y val="0.1"/>
          <c:w val="0.80709357001752902"/>
          <c:h val="0.77837944243456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Literacy</c:v>
                </c:pt>
              </c:strCache>
            </c:strRef>
          </c:tx>
          <c:xVal>
            <c:numRef>
              <c:f>Sheet1!$J$2:$J$7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Sheet1!$K$2:$K$7</c:f>
              <c:numCache>
                <c:formatCode>General</c:formatCode>
                <c:ptCount val="6"/>
                <c:pt idx="0">
                  <c:v>-0.21052631578947401</c:v>
                </c:pt>
                <c:pt idx="1">
                  <c:v>0</c:v>
                </c:pt>
                <c:pt idx="2">
                  <c:v>2.1052631578947399E-2</c:v>
                </c:pt>
                <c:pt idx="3">
                  <c:v>0.105263157894737</c:v>
                </c:pt>
                <c:pt idx="4">
                  <c:v>0.27368421052631597</c:v>
                </c:pt>
                <c:pt idx="5">
                  <c:v>0.37894736842105298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Numeracy</c:v>
                </c:pt>
              </c:strCache>
            </c:strRef>
          </c:tx>
          <c:xVal>
            <c:numRef>
              <c:f>Sheet1!$J$2:$J$7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Sheet1!$L$2:$L$7</c:f>
              <c:numCache>
                <c:formatCode>General</c:formatCode>
                <c:ptCount val="6"/>
                <c:pt idx="0">
                  <c:v>-0.32500000000000001</c:v>
                </c:pt>
                <c:pt idx="1">
                  <c:v>-0.125</c:v>
                </c:pt>
                <c:pt idx="2">
                  <c:v>-2.5000000000000001E-2</c:v>
                </c:pt>
                <c:pt idx="3">
                  <c:v>2.5000000000000001E-2</c:v>
                </c:pt>
                <c:pt idx="4">
                  <c:v>7.4999999999999997E-2</c:v>
                </c:pt>
                <c:pt idx="5">
                  <c:v>7.4999999999999997E-2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3024"/>
        <c:axId val="29622656"/>
      </c:scatterChart>
      <c:valAx>
        <c:axId val="29473024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1800">
                    <a:latin typeface="+mn-lt"/>
                  </a:rPr>
                  <a:t>Years in service</a:t>
                </a:r>
              </a:p>
            </c:rich>
          </c:tx>
          <c:layout>
            <c:manualLayout>
              <c:xMode val="edge"/>
              <c:yMode val="edge"/>
              <c:x val="0.37762261938729602"/>
              <c:y val="0.908109306520939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29622656"/>
        <c:crosses val="autoZero"/>
        <c:crossBetween val="midCat"/>
      </c:valAx>
      <c:valAx>
        <c:axId val="29622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1800">
                    <a:latin typeface="+mn-lt"/>
                  </a:rPr>
                  <a:t>Extra months per year of learning</a:t>
                </a:r>
              </a:p>
            </c:rich>
          </c:tx>
          <c:layout>
            <c:manualLayout>
              <c:xMode val="edge"/>
              <c:yMode val="edge"/>
              <c:x val="1.03597562672157E-2"/>
              <c:y val="0.148648861459885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294730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79666119473582"/>
          <c:y val="0.240540540540541"/>
          <c:w val="0.38162544169611301"/>
          <c:h val="8.039284954245580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B0D9-E3B8-4A37-A260-70D1DF85316E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364F-4723-4FF0-81BE-05CD370F9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7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6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1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91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2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67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342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577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1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34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68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65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6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214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762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8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751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91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3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7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9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32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6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60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665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32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022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16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2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77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2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11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7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7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08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642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35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528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76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3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99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73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87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40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45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99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864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2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4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78B11A-BB67-4185-A82B-3CC3EA4435F6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D45840-AE04-4451-87E0-C9804E6639A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000" dirty="0"/>
              <a:t>Sustaining Improvement in Teacher Professional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Teacher Learning Communities AT Hunter's bar junior school.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0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 is not talent, then 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2348880"/>
            <a:ext cx="7543801" cy="223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Elite performance is the result of at least a decade of maximal efforts to improve performance through an optimal distribution of deliberate practice</a:t>
            </a:r>
          </a:p>
          <a:p>
            <a:r>
              <a:rPr lang="en-US" sz="2400" dirty="0" smtClean="0"/>
              <a:t>What distinguishes experts from others is the commitment to deliberate practice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3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wrong knowledge</a:t>
            </a:r>
            <a:endParaRPr lang="en-US" dirty="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518160" y="2276872"/>
            <a:ext cx="8153400" cy="8640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The most powerful teacher knowledge is not explicit:</a:t>
            </a:r>
          </a:p>
          <a:p>
            <a:pPr marL="201168" lvl="1" indent="0">
              <a:lnSpc>
                <a:spcPct val="120000"/>
              </a:lnSpc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ABF79A-F4A3-5E49-A6CE-5B8CF779BC3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5557" y="3284984"/>
            <a:ext cx="812889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why telling teachers what to do doesn’t work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What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know is more than we can say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is why most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development             has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been relatively ineffective</a:t>
            </a:r>
          </a:p>
        </p:txBody>
      </p:sp>
    </p:spTree>
    <p:extLst>
      <p:ext uri="{BB962C8B-B14F-4D97-AF65-F5344CB8AC3E}">
        <p14:creationId xmlns:p14="http://schemas.microsoft.com/office/powerpoint/2010/main" val="12979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04664"/>
            <a:ext cx="7543800" cy="828641"/>
          </a:xfrm>
        </p:spPr>
        <p:txBody>
          <a:bodyPr/>
          <a:lstStyle/>
          <a:p>
            <a:r>
              <a:rPr lang="en-GB" dirty="0" smtClean="0"/>
              <a:t>Creating better habits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22322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Improving practice involves changing habits, not adding knowledge: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2959" y="3212976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why it’s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hardest bit is not getting new ideas into people’s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heads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the old ones out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why it takes time</a:t>
            </a:r>
          </a:p>
        </p:txBody>
      </p:sp>
    </p:spTree>
    <p:extLst>
      <p:ext uri="{BB962C8B-B14F-4D97-AF65-F5344CB8AC3E}">
        <p14:creationId xmlns:p14="http://schemas.microsoft.com/office/powerpoint/2010/main" val="26669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teachers shouldn’t work alone.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44824"/>
            <a:ext cx="8153400" cy="50131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dirty="0" smtClean="0"/>
              <a:t>93% of Americans and 69% of Swedes think they are above average drivers (</a:t>
            </a:r>
            <a:r>
              <a:rPr lang="en-US" sz="2200" dirty="0" err="1" smtClean="0"/>
              <a:t>Svenson</a:t>
            </a:r>
            <a:r>
              <a:rPr lang="en-US" sz="2200" dirty="0" smtClean="0"/>
              <a:t>, 1981)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94% of college professors report doing above average work (Cross, 1997)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People think they are at lower risk than their peers for heart attacks, cancer, food poisoning, etc. (Weinstein, 1980)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Strangers predict your IQ better than you do (</a:t>
            </a:r>
            <a:r>
              <a:rPr lang="en-US" sz="2200" dirty="0" err="1" smtClean="0"/>
              <a:t>Borkenau</a:t>
            </a:r>
            <a:r>
              <a:rPr lang="en-US" sz="2200" dirty="0" smtClean="0"/>
              <a:t> &amp; </a:t>
            </a:r>
            <a:r>
              <a:rPr lang="en-US" sz="2200" dirty="0" err="1" smtClean="0"/>
              <a:t>Liebler</a:t>
            </a:r>
            <a:r>
              <a:rPr lang="en-US" sz="2200" dirty="0" smtClean="0"/>
              <a:t>, 1993)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People believe they are more accurate than their peers</a:t>
            </a:r>
            <a:br>
              <a:rPr lang="en-US" sz="2200" dirty="0" smtClean="0"/>
            </a:br>
            <a:r>
              <a:rPr lang="en-US" sz="2200" dirty="0" smtClean="0"/>
              <a:t>at self-assessment (</a:t>
            </a:r>
            <a:r>
              <a:rPr lang="da-DK" sz="2200" dirty="0" err="1"/>
              <a:t>Pronin</a:t>
            </a:r>
            <a:r>
              <a:rPr lang="da-DK" sz="2200" dirty="0"/>
              <a:t>, Lin, &amp; Ross, </a:t>
            </a:r>
            <a:r>
              <a:rPr lang="da-DK" sz="2200" dirty="0" smtClean="0"/>
              <a:t>2002)</a:t>
            </a: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59" y="476672"/>
            <a:ext cx="7543800" cy="828641"/>
          </a:xfrm>
        </p:spPr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An effective school is a school full of effective classrooms.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There is a significant difference between a good performing teacher and a poor one.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Teacher improvement slows by year 5</a:t>
            </a:r>
            <a:r>
              <a:rPr lang="en-GB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To create better teachers we need to create better teaching habits.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If we are going to improve teachers we need to improve formative assessment because the evidence drives us there.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Teaching is an expert profession. Experts excel by doing purposeful practise.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Just telling teachers what to do doesn’t lead to improvement.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 smtClean="0"/>
              <a:t>People are poor judges of their own abilities, we need others to give us feedback.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4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804113" y="313687"/>
            <a:ext cx="7543800" cy="900649"/>
          </a:xfrm>
        </p:spPr>
        <p:txBody>
          <a:bodyPr/>
          <a:lstStyle/>
          <a:p>
            <a:r>
              <a:rPr lang="en-US" dirty="0" smtClean="0"/>
              <a:t>A model for teacher learning</a:t>
            </a:r>
            <a:endParaRPr lang="en-US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Content, then process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Content (what we want teachers to change):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Ideas (strategies and techniques)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Process (how to go about change):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Small steps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6169" y="2637471"/>
            <a:ext cx="8647111" cy="1219943"/>
            <a:chOff x="-1182" y="913"/>
            <a:chExt cx="5387" cy="1919"/>
          </a:xfrm>
          <a:solidFill>
            <a:srgbClr val="EDAA61">
              <a:alpha val="59000"/>
            </a:srgbClr>
          </a:soli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182" y="913"/>
              <a:ext cx="5387" cy="1919"/>
            </a:xfrm>
            <a:prstGeom prst="rect">
              <a:avLst/>
            </a:prstGeom>
            <a:solidFill>
              <a:srgbClr val="EDAA61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40" y="1352"/>
              <a:ext cx="1063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Science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6168" y="4018239"/>
            <a:ext cx="8647112" cy="2066794"/>
            <a:chOff x="153" y="3499"/>
            <a:chExt cx="5387" cy="629"/>
          </a:xfrm>
          <a:solidFill>
            <a:srgbClr val="3488B6">
              <a:alpha val="50000"/>
            </a:srgbClr>
          </a:solidFill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3" y="3499"/>
              <a:ext cx="5387" cy="629"/>
            </a:xfrm>
            <a:prstGeom prst="rect">
              <a:avLst/>
            </a:prstGeom>
            <a:solidFill>
              <a:srgbClr val="3488B6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37" y="3714"/>
              <a:ext cx="991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Design</a:t>
              </a:r>
              <a:endParaRPr lang="en-US" sz="3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426401"/>
            <a:ext cx="7543800" cy="828641"/>
          </a:xfrm>
        </p:spPr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Plan that the TLC will run for two years.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Identify 10 to 12 interested colleagues: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Secure institutional support for: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Monthly meetings (75–120 minutes each, inside or outside school time)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Time between meetings (two hours per month in school time):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Collaborative planning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Peer observation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Any necessary waivers from school 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monthly TLC meeting should follow the same structure and sequence of activities: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/>
              <a:t>Activity </a:t>
            </a:r>
            <a:r>
              <a:rPr lang="en-US" dirty="0" smtClean="0"/>
              <a:t>2: Starter (5 </a:t>
            </a:r>
            <a:r>
              <a:rPr lang="en-US" dirty="0"/>
              <a:t>minutes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6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have been the direct effects at Hunter’s Bar?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93" y="1988840"/>
            <a:ext cx="7543801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Leading indicators of success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Teacher quality has improved</a:t>
            </a:r>
          </a:p>
          <a:p>
            <a:pPr lvl="1"/>
            <a:r>
              <a:rPr lang="en-US" dirty="0" smtClean="0"/>
              <a:t>Teachers increasingly act as “critical friends” to others</a:t>
            </a:r>
          </a:p>
          <a:p>
            <a:pPr lvl="1"/>
            <a:r>
              <a:rPr lang="en-US" dirty="0" smtClean="0"/>
              <a:t>There is a  prevalence of classroom formative assessment practices </a:t>
            </a:r>
          </a:p>
          <a:p>
            <a:pPr lvl="1"/>
            <a:r>
              <a:rPr lang="en-US" dirty="0" smtClean="0"/>
              <a:t>Children are highly engaged in classrooms</a:t>
            </a:r>
          </a:p>
          <a:p>
            <a:pPr lvl="1"/>
            <a:r>
              <a:rPr lang="en-US" dirty="0" smtClean="0"/>
              <a:t>Teachers modify the techniques in appropriate ways, indicating an understanding of the underlying theory</a:t>
            </a:r>
          </a:p>
          <a:p>
            <a:pPr lvl="1"/>
            <a:r>
              <a:rPr lang="en-US" dirty="0" smtClean="0"/>
              <a:t>There is a shift in the ownership of the reform</a:t>
            </a:r>
          </a:p>
          <a:p>
            <a:pPr lvl="1"/>
            <a:r>
              <a:rPr lang="en-US" dirty="0" smtClean="0"/>
              <a:t>Research and evidence is considered before any major decisions and is part of all professional development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4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Impact on teaching standards after first 2 years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Six members of full time staff did both years of the Embedding Formative Assessment model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16046"/>
              </p:ext>
            </p:extLst>
          </p:nvPr>
        </p:nvGraphicFramePr>
        <p:xfrm>
          <a:off x="1475656" y="2924944"/>
          <a:ext cx="5868670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800"/>
                <a:gridCol w="1956435"/>
                <a:gridCol w="1956435"/>
              </a:tblGrid>
              <a:tr h="64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Judgement prior to TLCs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Judgement after first 2 years of TLCs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1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4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Teacher 5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Sat/Good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Teacher 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Good/Out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Out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is no such thing as a good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600" dirty="0" smtClean="0"/>
              <a:t>At the secondary level, attainment at the end of primary school is the most dominant factor in explaining pupil performance at GCSE.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600" dirty="0" smtClean="0"/>
              <a:t>At the primary level, pupil-level factors (e.g. family income, parental education) that were present before entry into schooling explain the majority of variation in pupil performance.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600" dirty="0"/>
              <a:t>M</a:t>
            </a:r>
            <a:r>
              <a:rPr lang="en-GB" sz="2600" dirty="0" smtClean="0"/>
              <a:t>ost research points towards there being little variation in the relative effectiveness of schools once pupil background characteristics are controlled for.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i="1" dirty="0" smtClean="0"/>
              <a:t>‘How intake and other external factors affect school performance’ –RISE REVIEW, RESEARCH AND INFORMATION ON STATE EDUCATION January 2013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151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036" y="404664"/>
            <a:ext cx="7543800" cy="900649"/>
          </a:xfrm>
        </p:spPr>
        <p:txBody>
          <a:bodyPr/>
          <a:lstStyle/>
          <a:p>
            <a:r>
              <a:rPr lang="en-GB" dirty="0" smtClean="0"/>
              <a:t>And the indirect effects?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Quality of staff meetings (now known as Professional </a:t>
            </a:r>
            <a:r>
              <a:rPr lang="en-GB" dirty="0"/>
              <a:t>D</a:t>
            </a:r>
            <a:r>
              <a:rPr lang="en-GB" dirty="0" smtClean="0"/>
              <a:t>evelopment </a:t>
            </a:r>
            <a:r>
              <a:rPr lang="en-GB" dirty="0"/>
              <a:t>M</a:t>
            </a:r>
            <a:r>
              <a:rPr lang="en-GB" dirty="0" smtClean="0"/>
              <a:t>eetings).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Quality professional dialogue in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People asking informed questions based on research and personal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All teachers in school asking, ‘What does the evidence tell us?’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Children’s increased awareness about learning to learn (metacognition)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TLC principles being used in other areas of professional development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Changes in the interaction and involvement of children in assemblies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1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76672"/>
            <a:ext cx="7543800" cy="900649"/>
          </a:xfrm>
        </p:spPr>
        <p:txBody>
          <a:bodyPr/>
          <a:lstStyle/>
          <a:p>
            <a:r>
              <a:rPr lang="en-GB" dirty="0" smtClean="0"/>
              <a:t>Developments this year?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5913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In September we joined the Teacher Development Trust.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We started Lesson Study in school and have so far done </a:t>
            </a:r>
            <a:r>
              <a:rPr lang="en-GB" dirty="0"/>
              <a:t>5</a:t>
            </a:r>
            <a:r>
              <a:rPr lang="en-GB" dirty="0" smtClean="0"/>
              <a:t> rounds in each year group.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Lesson Study has supported the work of formative assessment and fed back into TLC meetings.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We are running Teaching Assistant TLCs.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biggest possible barrier is change</a:t>
            </a:r>
            <a:endParaRPr lang="en-GB" dirty="0"/>
          </a:p>
        </p:txBody>
      </p:sp>
      <p:pic>
        <p:nvPicPr>
          <p:cNvPr id="4" name="Picture 5" descr="work-for-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1" y="2348880"/>
            <a:ext cx="7416824" cy="3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391354"/>
            <a:ext cx="7543800" cy="88086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Over to you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charset="-128"/>
              </a:rPr>
              <a:t>What are the forces that will support or drive the adoption of formative assessment practices in your </a:t>
            </a:r>
            <a:r>
              <a:rPr lang="en-US" sz="2400" dirty="0" smtClean="0">
                <a:ea typeface="ＭＳ Ｐゴシック" charset="-128"/>
              </a:rPr>
              <a:t>school?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charset="-128"/>
              </a:rPr>
              <a:t>What are the forces that will constrain or prevent the adoption of formative assessment practices in your </a:t>
            </a:r>
            <a:r>
              <a:rPr lang="en-US" sz="2400" dirty="0" smtClean="0">
                <a:ea typeface="ＭＳ Ｐゴシック" charset="-128"/>
              </a:rPr>
              <a:t>school?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41806" y="4168122"/>
            <a:ext cx="8145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4572000" y="2557465"/>
            <a:ext cx="0" cy="430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811338" y="3327028"/>
            <a:ext cx="1066800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4800" dirty="0">
                <a:solidFill>
                  <a:schemeClr val="tx2"/>
                </a:solidFill>
              </a:rPr>
              <a:t>+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6169681" y="3415835"/>
            <a:ext cx="60951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3600" dirty="0">
                <a:solidFill>
                  <a:schemeClr val="tx2"/>
                </a:solidFill>
              </a:rPr>
              <a:t>—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870" y="5798180"/>
            <a:ext cx="329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ＭＳ Ｐゴシック" charset="-128"/>
              </a:rPr>
              <a:t>Force-field analysis (Lewin, 1954)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67" y="332656"/>
            <a:ext cx="7543800" cy="900649"/>
          </a:xfrm>
        </p:spPr>
        <p:txBody>
          <a:bodyPr/>
          <a:lstStyle/>
          <a:p>
            <a:r>
              <a:rPr lang="en-US" dirty="0" smtClean="0"/>
              <a:t>To find out more…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67" y="5621866"/>
            <a:ext cx="76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www.dylanwiliam.net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8348" y="2061252"/>
            <a:ext cx="2080793" cy="2972562"/>
          </a:xfrm>
          <a:prstGeom prst="rect">
            <a:avLst/>
          </a:prstGeom>
        </p:spPr>
      </p:pic>
      <p:pic>
        <p:nvPicPr>
          <p:cNvPr id="5" name="Picture 4" descr="Revised pack cov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>
          <a:xfrm>
            <a:off x="572409" y="2048933"/>
            <a:ext cx="3039200" cy="299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0" y="2063448"/>
            <a:ext cx="2077720" cy="2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933824"/>
            <a:ext cx="8229600" cy="4525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We need to create time and space for teachers to reflect on their practice in a structured way, and to learn from mistakes.</a:t>
            </a:r>
          </a:p>
          <a:p>
            <a:pPr marL="0" indent="0" algn="r">
              <a:buNone/>
            </a:pPr>
            <a:r>
              <a:rPr lang="en-US" sz="2200" dirty="0" smtClean="0">
                <a:solidFill>
                  <a:srgbClr val="525A93"/>
                </a:solidFill>
              </a:rPr>
              <a:t>(</a:t>
            </a:r>
            <a:r>
              <a:rPr lang="en-US" sz="2200" dirty="0" err="1" smtClean="0">
                <a:solidFill>
                  <a:srgbClr val="525A93"/>
                </a:solidFill>
              </a:rPr>
              <a:t>Bransford</a:t>
            </a:r>
            <a:r>
              <a:rPr lang="en-US" sz="2200" dirty="0" smtClean="0">
                <a:solidFill>
                  <a:srgbClr val="525A93"/>
                </a:solidFill>
              </a:rPr>
              <a:t>, Brown &amp; Cocking, 1999)</a:t>
            </a:r>
          </a:p>
          <a:p>
            <a:pPr marL="0" indent="0" algn="r">
              <a:buNone/>
            </a:pPr>
            <a:endParaRPr lang="en-US" sz="800" dirty="0" smtClean="0">
              <a:solidFill>
                <a:srgbClr val="8C35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63" y="197967"/>
            <a:ext cx="7543800" cy="1718865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300" dirty="0">
                <a:latin typeface="+mj-lt"/>
              </a:rPr>
              <a:t>We need to focus on classrooms, not schools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51702"/>
            <a:ext cx="8153400" cy="200457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School-level differences in value-added are relatively small.</a:t>
            </a:r>
          </a:p>
          <a:p>
            <a:pPr lvl="1"/>
            <a:r>
              <a:rPr lang="en-US" sz="3200" dirty="0" smtClean="0"/>
              <a:t>Classroom-level differences in value-added are large.</a:t>
            </a:r>
          </a:p>
          <a:p>
            <a:pPr lvl="1"/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9ABF79A-F4A3-5E49-A6CE-5B8CF779BC3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378904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 algn="ctr">
              <a:buNone/>
            </a:pPr>
            <a:r>
              <a:rPr lang="en-US" sz="3200" b="1" dirty="0"/>
              <a:t>Conclusion</a:t>
            </a:r>
          </a:p>
          <a:p>
            <a:pPr lvl="1"/>
            <a:r>
              <a:rPr lang="en-US" sz="3200" dirty="0"/>
              <a:t>As long as you go to school, it doesn’t matter very much which school you go to.</a:t>
            </a:r>
          </a:p>
          <a:p>
            <a:pPr lvl="1"/>
            <a:r>
              <a:rPr lang="en-US" sz="3200" dirty="0"/>
              <a:t>But it matters very much which classrooms you are in.</a:t>
            </a:r>
          </a:p>
        </p:txBody>
      </p:sp>
    </p:spTree>
    <p:extLst>
      <p:ext uri="{BB962C8B-B14F-4D97-AF65-F5344CB8AC3E}">
        <p14:creationId xmlns:p14="http://schemas.microsoft.com/office/powerpoint/2010/main" val="27987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34" y="404664"/>
            <a:ext cx="7543800" cy="900649"/>
          </a:xfrm>
        </p:spPr>
        <p:txBody>
          <a:bodyPr/>
          <a:lstStyle/>
          <a:p>
            <a:r>
              <a:rPr lang="en-US" dirty="0"/>
              <a:t>And most of all, on teachers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 smtClean="0"/>
              <a:t>The difference between a very effective teacher and a poorly performing teacher is large.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 smtClean="0"/>
              <a:t>During one year with a very effective maths teacher, pupils gain 40% more in their learning than they would with a poorly performing maths teacher . </a:t>
            </a:r>
          </a:p>
          <a:p>
            <a:r>
              <a:rPr lang="en-GB" sz="2600" dirty="0" smtClean="0"/>
              <a:t>Furthermore it matters more for disadvantaged pupils.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 smtClean="0"/>
              <a:t>Over a school year, for disadvantaged pupils the difference between a good teacher and a bad teacher is a whole year’s learning.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Sutton Trust Report 2011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581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Teachers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do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improve, but slowly…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89517" y="6020439"/>
            <a:ext cx="194235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Leigh (</a:t>
            </a: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2007</a:t>
            </a:r>
            <a:r>
              <a:rPr lang="en-US" sz="1800" dirty="0" smtClean="0">
                <a:solidFill>
                  <a:schemeClr val="accent1"/>
                </a:solidFill>
                <a:latin typeface="Arial" charset="0"/>
              </a:rPr>
              <a:t>)</a:t>
            </a:r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2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if we are going to focus on teachers…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should focus on </a:t>
            </a:r>
            <a:r>
              <a:rPr lang="en-GB" b="1" dirty="0" smtClean="0"/>
              <a:t>formative assessment </a:t>
            </a:r>
            <a:r>
              <a:rPr lang="en-GB" dirty="0" smtClean="0"/>
              <a:t>because the evidence strongly suggests that it will make the biggest difference to teacher quality.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5" b="32975"/>
          <a:stretch/>
        </p:blipFill>
        <p:spPr bwMode="auto">
          <a:xfrm>
            <a:off x="899592" y="1196753"/>
            <a:ext cx="73448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43800" cy="900649"/>
          </a:xfrm>
        </p:spPr>
        <p:txBody>
          <a:bodyPr/>
          <a:lstStyle/>
          <a:p>
            <a:r>
              <a:rPr lang="en-US" dirty="0" smtClean="0"/>
              <a:t>Pause for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What’s the most interesting, surprising, or challenging thing you have heard so far?</a:t>
            </a:r>
          </a:p>
          <a:p>
            <a:r>
              <a:rPr lang="en-US" sz="3200" dirty="0" smtClean="0"/>
              <a:t>See if you can get consensus with your neighbours.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00649"/>
          </a:xfrm>
        </p:spPr>
        <p:txBody>
          <a:bodyPr/>
          <a:lstStyle/>
          <a:p>
            <a:r>
              <a:rPr lang="en-US" dirty="0"/>
              <a:t>Talent is over-rated…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 descr="Bou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16" y="2041023"/>
            <a:ext cx="2312648" cy="3477667"/>
          </a:xfrm>
          <a:prstGeom prst="rect">
            <a:avLst/>
          </a:prstGeom>
        </p:spPr>
      </p:pic>
      <p:pic>
        <p:nvPicPr>
          <p:cNvPr id="4" name="Picture 3" descr="talent-is-overrated-225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32" y="2041023"/>
            <a:ext cx="2600452" cy="3467269"/>
          </a:xfrm>
          <a:prstGeom prst="rect">
            <a:avLst/>
          </a:prstGeom>
        </p:spPr>
      </p:pic>
      <p:pic>
        <p:nvPicPr>
          <p:cNvPr id="10" name="Picture 9" descr="9780141036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041023"/>
            <a:ext cx="2324100" cy="34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59" y="476672"/>
            <a:ext cx="7543800" cy="900649"/>
          </a:xfrm>
        </p:spPr>
        <p:txBody>
          <a:bodyPr/>
          <a:lstStyle/>
          <a:p>
            <a:r>
              <a:rPr lang="en-US" dirty="0" smtClean="0"/>
              <a:t>Expertise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Grandmaster chess players don’t have higher IQs than average chess players</a:t>
            </a:r>
          </a:p>
          <a:p>
            <a:r>
              <a:rPr lang="en-US" sz="2800" dirty="0" smtClean="0"/>
              <a:t>Top surgeons don’t have higher IQs, medical school grades, or higher manual dexterity than average surgeons</a:t>
            </a:r>
          </a:p>
          <a:p>
            <a:endParaRPr lang="en-US" sz="2800" dirty="0" smtClean="0"/>
          </a:p>
          <a:p>
            <a:r>
              <a:rPr lang="en-US" sz="2800" dirty="0" smtClean="0"/>
              <a:t>In general, measures of general ability account for 4% of the variability in performance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6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1169</TotalTime>
  <Words>1279</Words>
  <Application>Microsoft Office PowerPoint</Application>
  <PresentationFormat>On-screen Show (4:3)</PresentationFormat>
  <Paragraphs>171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HDOfficeLightV0</vt:lpstr>
      <vt:lpstr>1_HDOfficeLightV0</vt:lpstr>
      <vt:lpstr>2_HDOfficeLightV0</vt:lpstr>
      <vt:lpstr>3_HDOfficeLightV0</vt:lpstr>
      <vt:lpstr>Retrospect</vt:lpstr>
      <vt:lpstr>Sustaining Improvement in Teacher Professional Development</vt:lpstr>
      <vt:lpstr>There is no such thing as a good school</vt:lpstr>
      <vt:lpstr>   We need to focus on classrooms, not schools </vt:lpstr>
      <vt:lpstr>And most of all, on teachers</vt:lpstr>
      <vt:lpstr>Teachers do improve, but slowly…</vt:lpstr>
      <vt:lpstr>So, if we are going to focus on teachers…</vt:lpstr>
      <vt:lpstr>Pause for reflection</vt:lpstr>
      <vt:lpstr>Talent is over-rated…</vt:lpstr>
      <vt:lpstr>Expertise</vt:lpstr>
      <vt:lpstr>If it is not talent, then what is it?</vt:lpstr>
      <vt:lpstr>Looking at the wrong knowledge</vt:lpstr>
      <vt:lpstr>Creating better habits</vt:lpstr>
      <vt:lpstr>Why teachers shouldn’t work alone.</vt:lpstr>
      <vt:lpstr>Recap</vt:lpstr>
      <vt:lpstr>A model for teacher learning</vt:lpstr>
      <vt:lpstr>Teacher learning communities</vt:lpstr>
      <vt:lpstr>A “signature pedagogy” for teacher learning</vt:lpstr>
      <vt:lpstr>What have been the direct effects at Hunter’s Bar?</vt:lpstr>
      <vt:lpstr>Impact on teaching standards after first 2 years</vt:lpstr>
      <vt:lpstr>And the indirect effects?</vt:lpstr>
      <vt:lpstr>Developments this year?</vt:lpstr>
      <vt:lpstr>The biggest possible barrier is change</vt:lpstr>
      <vt:lpstr>Over to you</vt:lpstr>
      <vt:lpstr>To find out more…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Sheffield Schools</dc:creator>
  <cp:lastModifiedBy>Sheffield Schools</cp:lastModifiedBy>
  <cp:revision>55</cp:revision>
  <dcterms:created xsi:type="dcterms:W3CDTF">2016-04-21T07:08:43Z</dcterms:created>
  <dcterms:modified xsi:type="dcterms:W3CDTF">2016-04-29T11:35:45Z</dcterms:modified>
</cp:coreProperties>
</file>